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65" r:id="rId3"/>
    <p:sldId id="269" r:id="rId4"/>
    <p:sldId id="259" r:id="rId5"/>
    <p:sldId id="260" r:id="rId6"/>
    <p:sldId id="268" r:id="rId7"/>
    <p:sldId id="27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69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6C49F3-350B-49B9-962C-49657A49F491}" type="datetimeFigureOut">
              <a:rPr lang="en-US" smtClean="0"/>
              <a:t>7/15/2018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0E236C-ADA3-455E-82C9-302DCA293A01}" type="slidenum">
              <a:rPr lang="en-US" smtClean="0"/>
              <a:t>‹#›</a:t>
            </a:fld>
            <a:endParaRPr lang="en-US"/>
          </a:p>
        </p:txBody>
      </p:sp>
    </p:spTree>
    <p:extLst>
      <p:ext uri="{BB962C8B-B14F-4D97-AF65-F5344CB8AC3E}">
        <p14:creationId xmlns:p14="http://schemas.microsoft.com/office/powerpoint/2010/main" val="22494931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9E592-D4C1-45BF-8546-84BB6512F5F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F9DA053-C489-464A-AE72-FC1C98F886E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5227C40-B38C-4113-8AE7-2216B42CDCBC}"/>
              </a:ext>
            </a:extLst>
          </p:cNvPr>
          <p:cNvSpPr>
            <a:spLocks noGrp="1"/>
          </p:cNvSpPr>
          <p:nvPr>
            <p:ph type="dt" sz="half" idx="10"/>
          </p:nvPr>
        </p:nvSpPr>
        <p:spPr/>
        <p:txBody>
          <a:bodyPr/>
          <a:lstStyle/>
          <a:p>
            <a:fld id="{D7E4B6E8-8BD7-4CE1-A11A-9E4E9E65B3F2}" type="datetime1">
              <a:rPr lang="en-US" smtClean="0"/>
              <a:t>7/15/2018</a:t>
            </a:fld>
            <a:endParaRPr lang="en-US"/>
          </a:p>
        </p:txBody>
      </p:sp>
      <p:sp>
        <p:nvSpPr>
          <p:cNvPr id="5" name="Footer Placeholder 4">
            <a:extLst>
              <a:ext uri="{FF2B5EF4-FFF2-40B4-BE49-F238E27FC236}">
                <a16:creationId xmlns:a16="http://schemas.microsoft.com/office/drawing/2014/main" id="{DE6EC93E-AB66-41A8-AB45-44DBE44C40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C84BD4-DB8C-4C97-A6F1-0F7A68F64B13}"/>
              </a:ext>
            </a:extLst>
          </p:cNvPr>
          <p:cNvSpPr>
            <a:spLocks noGrp="1"/>
          </p:cNvSpPr>
          <p:nvPr>
            <p:ph type="sldNum" sz="quarter" idx="12"/>
          </p:nvPr>
        </p:nvSpPr>
        <p:spPr/>
        <p:txBody>
          <a:bodyPr/>
          <a:lstStyle/>
          <a:p>
            <a:fld id="{8AE1AFEF-CD05-46F5-B211-4842696285F8}" type="slidenum">
              <a:rPr lang="en-US" smtClean="0"/>
              <a:t>‹#›</a:t>
            </a:fld>
            <a:endParaRPr lang="en-US"/>
          </a:p>
        </p:txBody>
      </p:sp>
    </p:spTree>
    <p:extLst>
      <p:ext uri="{BB962C8B-B14F-4D97-AF65-F5344CB8AC3E}">
        <p14:creationId xmlns:p14="http://schemas.microsoft.com/office/powerpoint/2010/main" val="425034187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21A50-7924-455D-A50B-2A7581E4904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3BE5EAB-777A-4C27-8B20-4357E00B5EA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B68461-59D0-457A-A2B5-767C4637DFF3}"/>
              </a:ext>
            </a:extLst>
          </p:cNvPr>
          <p:cNvSpPr>
            <a:spLocks noGrp="1"/>
          </p:cNvSpPr>
          <p:nvPr>
            <p:ph type="dt" sz="half" idx="10"/>
          </p:nvPr>
        </p:nvSpPr>
        <p:spPr/>
        <p:txBody>
          <a:bodyPr/>
          <a:lstStyle/>
          <a:p>
            <a:fld id="{F28E886B-847E-4606-BFF6-84439C386AE3}" type="datetime1">
              <a:rPr lang="en-US" smtClean="0"/>
              <a:t>7/15/2018</a:t>
            </a:fld>
            <a:endParaRPr lang="en-US"/>
          </a:p>
        </p:txBody>
      </p:sp>
      <p:sp>
        <p:nvSpPr>
          <p:cNvPr id="5" name="Footer Placeholder 4">
            <a:extLst>
              <a:ext uri="{FF2B5EF4-FFF2-40B4-BE49-F238E27FC236}">
                <a16:creationId xmlns:a16="http://schemas.microsoft.com/office/drawing/2014/main" id="{6EB20833-C8AE-4A98-BC9B-1FF9B48471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4C93C9-7AC9-4F0F-8D84-9D89A7968856}"/>
              </a:ext>
            </a:extLst>
          </p:cNvPr>
          <p:cNvSpPr>
            <a:spLocks noGrp="1"/>
          </p:cNvSpPr>
          <p:nvPr>
            <p:ph type="sldNum" sz="quarter" idx="12"/>
          </p:nvPr>
        </p:nvSpPr>
        <p:spPr/>
        <p:txBody>
          <a:bodyPr/>
          <a:lstStyle/>
          <a:p>
            <a:fld id="{8AE1AFEF-CD05-46F5-B211-4842696285F8}" type="slidenum">
              <a:rPr lang="en-US" smtClean="0"/>
              <a:t>‹#›</a:t>
            </a:fld>
            <a:endParaRPr lang="en-US"/>
          </a:p>
        </p:txBody>
      </p:sp>
    </p:spTree>
    <p:extLst>
      <p:ext uri="{BB962C8B-B14F-4D97-AF65-F5344CB8AC3E}">
        <p14:creationId xmlns:p14="http://schemas.microsoft.com/office/powerpoint/2010/main" val="330912175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970C996-5178-4F21-B727-B74C157A325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2DD255E-C19B-49DB-884E-5FC0B7370CC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D37042-8E33-404C-B041-F8AC8EA43AFC}"/>
              </a:ext>
            </a:extLst>
          </p:cNvPr>
          <p:cNvSpPr>
            <a:spLocks noGrp="1"/>
          </p:cNvSpPr>
          <p:nvPr>
            <p:ph type="dt" sz="half" idx="10"/>
          </p:nvPr>
        </p:nvSpPr>
        <p:spPr/>
        <p:txBody>
          <a:bodyPr/>
          <a:lstStyle/>
          <a:p>
            <a:fld id="{6DCD72B8-B765-4629-86FF-EF04E4751115}" type="datetime1">
              <a:rPr lang="en-US" smtClean="0"/>
              <a:t>7/15/2018</a:t>
            </a:fld>
            <a:endParaRPr lang="en-US"/>
          </a:p>
        </p:txBody>
      </p:sp>
      <p:sp>
        <p:nvSpPr>
          <p:cNvPr id="5" name="Footer Placeholder 4">
            <a:extLst>
              <a:ext uri="{FF2B5EF4-FFF2-40B4-BE49-F238E27FC236}">
                <a16:creationId xmlns:a16="http://schemas.microsoft.com/office/drawing/2014/main" id="{6AC2EE56-71C3-4A83-ACD4-9F69CA1CA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B39548-757A-44F7-8297-5B04C6320DF6}"/>
              </a:ext>
            </a:extLst>
          </p:cNvPr>
          <p:cNvSpPr>
            <a:spLocks noGrp="1"/>
          </p:cNvSpPr>
          <p:nvPr>
            <p:ph type="sldNum" sz="quarter" idx="12"/>
          </p:nvPr>
        </p:nvSpPr>
        <p:spPr/>
        <p:txBody>
          <a:bodyPr/>
          <a:lstStyle/>
          <a:p>
            <a:fld id="{8AE1AFEF-CD05-46F5-B211-4842696285F8}" type="slidenum">
              <a:rPr lang="en-US" smtClean="0"/>
              <a:t>‹#›</a:t>
            </a:fld>
            <a:endParaRPr lang="en-US"/>
          </a:p>
        </p:txBody>
      </p:sp>
    </p:spTree>
    <p:extLst>
      <p:ext uri="{BB962C8B-B14F-4D97-AF65-F5344CB8AC3E}">
        <p14:creationId xmlns:p14="http://schemas.microsoft.com/office/powerpoint/2010/main" val="312292578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54E73-9FC3-452F-9BFE-6E1003796C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D9D0626-ABDA-4EB0-9F6A-6F5137193BD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D443A3-A2FA-43D4-8909-4A12A0065F19}"/>
              </a:ext>
            </a:extLst>
          </p:cNvPr>
          <p:cNvSpPr>
            <a:spLocks noGrp="1"/>
          </p:cNvSpPr>
          <p:nvPr>
            <p:ph type="dt" sz="half" idx="10"/>
          </p:nvPr>
        </p:nvSpPr>
        <p:spPr/>
        <p:txBody>
          <a:bodyPr/>
          <a:lstStyle/>
          <a:p>
            <a:fld id="{9EB66C5E-9B7D-4620-B787-948F87D1BA8E}" type="datetime1">
              <a:rPr lang="en-US" smtClean="0"/>
              <a:t>7/15/2018</a:t>
            </a:fld>
            <a:endParaRPr lang="en-US"/>
          </a:p>
        </p:txBody>
      </p:sp>
      <p:sp>
        <p:nvSpPr>
          <p:cNvPr id="5" name="Footer Placeholder 4">
            <a:extLst>
              <a:ext uri="{FF2B5EF4-FFF2-40B4-BE49-F238E27FC236}">
                <a16:creationId xmlns:a16="http://schemas.microsoft.com/office/drawing/2014/main" id="{9B40AC01-5369-4FFF-8D48-92C916200A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D5182D-BCF6-48BC-8496-5E4CCB51D8B4}"/>
              </a:ext>
            </a:extLst>
          </p:cNvPr>
          <p:cNvSpPr>
            <a:spLocks noGrp="1"/>
          </p:cNvSpPr>
          <p:nvPr>
            <p:ph type="sldNum" sz="quarter" idx="12"/>
          </p:nvPr>
        </p:nvSpPr>
        <p:spPr/>
        <p:txBody>
          <a:bodyPr/>
          <a:lstStyle/>
          <a:p>
            <a:fld id="{8AE1AFEF-CD05-46F5-B211-4842696285F8}" type="slidenum">
              <a:rPr lang="en-US" smtClean="0"/>
              <a:t>‹#›</a:t>
            </a:fld>
            <a:endParaRPr lang="en-US"/>
          </a:p>
        </p:txBody>
      </p:sp>
    </p:spTree>
    <p:extLst>
      <p:ext uri="{BB962C8B-B14F-4D97-AF65-F5344CB8AC3E}">
        <p14:creationId xmlns:p14="http://schemas.microsoft.com/office/powerpoint/2010/main" val="133569836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1F564-3413-43E5-8728-8BDB7CD6846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BAFB751-DB04-4D41-97AC-8B33ADB4DD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1903D0D-D9E6-47B9-B48E-50EDF63EED92}"/>
              </a:ext>
            </a:extLst>
          </p:cNvPr>
          <p:cNvSpPr>
            <a:spLocks noGrp="1"/>
          </p:cNvSpPr>
          <p:nvPr>
            <p:ph type="dt" sz="half" idx="10"/>
          </p:nvPr>
        </p:nvSpPr>
        <p:spPr/>
        <p:txBody>
          <a:bodyPr/>
          <a:lstStyle/>
          <a:p>
            <a:fld id="{B900875D-2D7E-482C-8BC7-7ED7572FF877}" type="datetime1">
              <a:rPr lang="en-US" smtClean="0"/>
              <a:t>7/15/2018</a:t>
            </a:fld>
            <a:endParaRPr lang="en-US"/>
          </a:p>
        </p:txBody>
      </p:sp>
      <p:sp>
        <p:nvSpPr>
          <p:cNvPr id="5" name="Footer Placeholder 4">
            <a:extLst>
              <a:ext uri="{FF2B5EF4-FFF2-40B4-BE49-F238E27FC236}">
                <a16:creationId xmlns:a16="http://schemas.microsoft.com/office/drawing/2014/main" id="{57B3D8FA-CA74-43A3-B584-3A84AA95E4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710289-A021-4729-997B-6C26920501C5}"/>
              </a:ext>
            </a:extLst>
          </p:cNvPr>
          <p:cNvSpPr>
            <a:spLocks noGrp="1"/>
          </p:cNvSpPr>
          <p:nvPr>
            <p:ph type="sldNum" sz="quarter" idx="12"/>
          </p:nvPr>
        </p:nvSpPr>
        <p:spPr/>
        <p:txBody>
          <a:bodyPr/>
          <a:lstStyle/>
          <a:p>
            <a:fld id="{8AE1AFEF-CD05-46F5-B211-4842696285F8}" type="slidenum">
              <a:rPr lang="en-US" smtClean="0"/>
              <a:t>‹#›</a:t>
            </a:fld>
            <a:endParaRPr lang="en-US"/>
          </a:p>
        </p:txBody>
      </p:sp>
    </p:spTree>
    <p:extLst>
      <p:ext uri="{BB962C8B-B14F-4D97-AF65-F5344CB8AC3E}">
        <p14:creationId xmlns:p14="http://schemas.microsoft.com/office/powerpoint/2010/main" val="302460996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0AC8-14D9-4011-B0E7-41E5F098C3E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553F18C-5921-4640-A422-9B3C31107B1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6A49EA6-6C38-4F7C-9ED2-380CCFB95BC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6F7E38E-1243-4E29-8843-C67E8E347C3E}"/>
              </a:ext>
            </a:extLst>
          </p:cNvPr>
          <p:cNvSpPr>
            <a:spLocks noGrp="1"/>
          </p:cNvSpPr>
          <p:nvPr>
            <p:ph type="dt" sz="half" idx="10"/>
          </p:nvPr>
        </p:nvSpPr>
        <p:spPr/>
        <p:txBody>
          <a:bodyPr/>
          <a:lstStyle/>
          <a:p>
            <a:fld id="{BAA8F95B-E077-42AA-ABF7-2DC81256B295}" type="datetime1">
              <a:rPr lang="en-US" smtClean="0"/>
              <a:t>7/15/2018</a:t>
            </a:fld>
            <a:endParaRPr lang="en-US"/>
          </a:p>
        </p:txBody>
      </p:sp>
      <p:sp>
        <p:nvSpPr>
          <p:cNvPr id="6" name="Footer Placeholder 5">
            <a:extLst>
              <a:ext uri="{FF2B5EF4-FFF2-40B4-BE49-F238E27FC236}">
                <a16:creationId xmlns:a16="http://schemas.microsoft.com/office/drawing/2014/main" id="{D91C24F0-EECA-4490-A00F-EFC3EB46BF4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A5C7D8-B2BF-49D8-8600-274AEB2865A0}"/>
              </a:ext>
            </a:extLst>
          </p:cNvPr>
          <p:cNvSpPr>
            <a:spLocks noGrp="1"/>
          </p:cNvSpPr>
          <p:nvPr>
            <p:ph type="sldNum" sz="quarter" idx="12"/>
          </p:nvPr>
        </p:nvSpPr>
        <p:spPr/>
        <p:txBody>
          <a:bodyPr/>
          <a:lstStyle/>
          <a:p>
            <a:fld id="{8AE1AFEF-CD05-46F5-B211-4842696285F8}" type="slidenum">
              <a:rPr lang="en-US" smtClean="0"/>
              <a:t>‹#›</a:t>
            </a:fld>
            <a:endParaRPr lang="en-US"/>
          </a:p>
        </p:txBody>
      </p:sp>
    </p:spTree>
    <p:extLst>
      <p:ext uri="{BB962C8B-B14F-4D97-AF65-F5344CB8AC3E}">
        <p14:creationId xmlns:p14="http://schemas.microsoft.com/office/powerpoint/2010/main" val="414926725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20E220-9C5C-4D5E-A046-4B8F80CECFC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C15F595-17DF-43AE-BC93-EFCB8038EE0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E7C048D-48C7-4886-BF81-949C8C54D41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76D0D41-4E74-41D6-BEB4-8F55D405E6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71CE0CC-2C76-416E-9080-613686B8AD2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3E90E9C-EF4F-44C6-B20E-9D988A66BA63}"/>
              </a:ext>
            </a:extLst>
          </p:cNvPr>
          <p:cNvSpPr>
            <a:spLocks noGrp="1"/>
          </p:cNvSpPr>
          <p:nvPr>
            <p:ph type="dt" sz="half" idx="10"/>
          </p:nvPr>
        </p:nvSpPr>
        <p:spPr/>
        <p:txBody>
          <a:bodyPr/>
          <a:lstStyle/>
          <a:p>
            <a:fld id="{F37D1318-04AA-4EB1-B6AA-9D58AF54E576}" type="datetime1">
              <a:rPr lang="en-US" smtClean="0"/>
              <a:t>7/15/2018</a:t>
            </a:fld>
            <a:endParaRPr lang="en-US"/>
          </a:p>
        </p:txBody>
      </p:sp>
      <p:sp>
        <p:nvSpPr>
          <p:cNvPr id="8" name="Footer Placeholder 7">
            <a:extLst>
              <a:ext uri="{FF2B5EF4-FFF2-40B4-BE49-F238E27FC236}">
                <a16:creationId xmlns:a16="http://schemas.microsoft.com/office/drawing/2014/main" id="{71FDC56B-1FAE-4871-8D35-36AEF306588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D83DF17-D58F-481C-AFA7-110F3592C6A9}"/>
              </a:ext>
            </a:extLst>
          </p:cNvPr>
          <p:cNvSpPr>
            <a:spLocks noGrp="1"/>
          </p:cNvSpPr>
          <p:nvPr>
            <p:ph type="sldNum" sz="quarter" idx="12"/>
          </p:nvPr>
        </p:nvSpPr>
        <p:spPr/>
        <p:txBody>
          <a:bodyPr/>
          <a:lstStyle/>
          <a:p>
            <a:fld id="{8AE1AFEF-CD05-46F5-B211-4842696285F8}" type="slidenum">
              <a:rPr lang="en-US" smtClean="0"/>
              <a:t>‹#›</a:t>
            </a:fld>
            <a:endParaRPr lang="en-US"/>
          </a:p>
        </p:txBody>
      </p:sp>
    </p:spTree>
    <p:extLst>
      <p:ext uri="{BB962C8B-B14F-4D97-AF65-F5344CB8AC3E}">
        <p14:creationId xmlns:p14="http://schemas.microsoft.com/office/powerpoint/2010/main" val="287384644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64DC0-9949-4B59-8895-C63362D104E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5037446-68E9-407F-BA9B-5102C874DAF1}"/>
              </a:ext>
            </a:extLst>
          </p:cNvPr>
          <p:cNvSpPr>
            <a:spLocks noGrp="1"/>
          </p:cNvSpPr>
          <p:nvPr>
            <p:ph type="dt" sz="half" idx="10"/>
          </p:nvPr>
        </p:nvSpPr>
        <p:spPr/>
        <p:txBody>
          <a:bodyPr/>
          <a:lstStyle/>
          <a:p>
            <a:fld id="{63F1A6E6-D697-47BA-88CE-61D6B17B1FA9}" type="datetime1">
              <a:rPr lang="en-US" smtClean="0"/>
              <a:t>7/15/2018</a:t>
            </a:fld>
            <a:endParaRPr lang="en-US"/>
          </a:p>
        </p:txBody>
      </p:sp>
      <p:sp>
        <p:nvSpPr>
          <p:cNvPr id="4" name="Footer Placeholder 3">
            <a:extLst>
              <a:ext uri="{FF2B5EF4-FFF2-40B4-BE49-F238E27FC236}">
                <a16:creationId xmlns:a16="http://schemas.microsoft.com/office/drawing/2014/main" id="{37DCF6C2-3567-4022-A924-A94F0F1D5C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107E0FE-E1F5-4FC1-9F3E-C34A6EB18560}"/>
              </a:ext>
            </a:extLst>
          </p:cNvPr>
          <p:cNvSpPr>
            <a:spLocks noGrp="1"/>
          </p:cNvSpPr>
          <p:nvPr>
            <p:ph type="sldNum" sz="quarter" idx="12"/>
          </p:nvPr>
        </p:nvSpPr>
        <p:spPr/>
        <p:txBody>
          <a:bodyPr/>
          <a:lstStyle/>
          <a:p>
            <a:fld id="{8AE1AFEF-CD05-46F5-B211-4842696285F8}" type="slidenum">
              <a:rPr lang="en-US" smtClean="0"/>
              <a:t>‹#›</a:t>
            </a:fld>
            <a:endParaRPr lang="en-US"/>
          </a:p>
        </p:txBody>
      </p:sp>
    </p:spTree>
    <p:extLst>
      <p:ext uri="{BB962C8B-B14F-4D97-AF65-F5344CB8AC3E}">
        <p14:creationId xmlns:p14="http://schemas.microsoft.com/office/powerpoint/2010/main" val="156597227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3CC544B-E523-48D7-A6C7-A62A3BA08746}"/>
              </a:ext>
            </a:extLst>
          </p:cNvPr>
          <p:cNvSpPr>
            <a:spLocks noGrp="1"/>
          </p:cNvSpPr>
          <p:nvPr>
            <p:ph type="dt" sz="half" idx="10"/>
          </p:nvPr>
        </p:nvSpPr>
        <p:spPr/>
        <p:txBody>
          <a:bodyPr/>
          <a:lstStyle/>
          <a:p>
            <a:fld id="{812AEDDD-044B-4EB0-B6A1-9FBEE6F36B33}" type="datetime1">
              <a:rPr lang="en-US" smtClean="0"/>
              <a:t>7/15/2018</a:t>
            </a:fld>
            <a:endParaRPr lang="en-US"/>
          </a:p>
        </p:txBody>
      </p:sp>
      <p:sp>
        <p:nvSpPr>
          <p:cNvPr id="3" name="Footer Placeholder 2">
            <a:extLst>
              <a:ext uri="{FF2B5EF4-FFF2-40B4-BE49-F238E27FC236}">
                <a16:creationId xmlns:a16="http://schemas.microsoft.com/office/drawing/2014/main" id="{E2EE123E-3AF3-49C6-87F9-8204F87748A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1529068-817E-40EF-AA3F-9CACEFBAE816}"/>
              </a:ext>
            </a:extLst>
          </p:cNvPr>
          <p:cNvSpPr>
            <a:spLocks noGrp="1"/>
          </p:cNvSpPr>
          <p:nvPr>
            <p:ph type="sldNum" sz="quarter" idx="12"/>
          </p:nvPr>
        </p:nvSpPr>
        <p:spPr/>
        <p:txBody>
          <a:bodyPr/>
          <a:lstStyle/>
          <a:p>
            <a:fld id="{8AE1AFEF-CD05-46F5-B211-4842696285F8}" type="slidenum">
              <a:rPr lang="en-US" smtClean="0"/>
              <a:t>‹#›</a:t>
            </a:fld>
            <a:endParaRPr lang="en-US"/>
          </a:p>
        </p:txBody>
      </p:sp>
    </p:spTree>
    <p:extLst>
      <p:ext uri="{BB962C8B-B14F-4D97-AF65-F5344CB8AC3E}">
        <p14:creationId xmlns:p14="http://schemas.microsoft.com/office/powerpoint/2010/main" val="143078252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D26DA-4152-4A96-9077-4286CF6FBD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8987EB3-38EF-403E-B9BB-66E1CA9E197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37158D9-F047-4F93-A255-631AB8E209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6D801D7-F621-4C89-B343-6EF1BA1623AE}"/>
              </a:ext>
            </a:extLst>
          </p:cNvPr>
          <p:cNvSpPr>
            <a:spLocks noGrp="1"/>
          </p:cNvSpPr>
          <p:nvPr>
            <p:ph type="dt" sz="half" idx="10"/>
          </p:nvPr>
        </p:nvSpPr>
        <p:spPr/>
        <p:txBody>
          <a:bodyPr/>
          <a:lstStyle/>
          <a:p>
            <a:fld id="{E86AE66A-565E-4D39-816D-B2A4DA2D7DFC}" type="datetime1">
              <a:rPr lang="en-US" smtClean="0"/>
              <a:t>7/15/2018</a:t>
            </a:fld>
            <a:endParaRPr lang="en-US"/>
          </a:p>
        </p:txBody>
      </p:sp>
      <p:sp>
        <p:nvSpPr>
          <p:cNvPr id="6" name="Footer Placeholder 5">
            <a:extLst>
              <a:ext uri="{FF2B5EF4-FFF2-40B4-BE49-F238E27FC236}">
                <a16:creationId xmlns:a16="http://schemas.microsoft.com/office/drawing/2014/main" id="{5C66B951-772D-4C6C-8491-5D9C78B63E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FA2C9D-6828-4894-8887-C7834C5587EC}"/>
              </a:ext>
            </a:extLst>
          </p:cNvPr>
          <p:cNvSpPr>
            <a:spLocks noGrp="1"/>
          </p:cNvSpPr>
          <p:nvPr>
            <p:ph type="sldNum" sz="quarter" idx="12"/>
          </p:nvPr>
        </p:nvSpPr>
        <p:spPr/>
        <p:txBody>
          <a:bodyPr/>
          <a:lstStyle/>
          <a:p>
            <a:fld id="{8AE1AFEF-CD05-46F5-B211-4842696285F8}" type="slidenum">
              <a:rPr lang="en-US" smtClean="0"/>
              <a:t>‹#›</a:t>
            </a:fld>
            <a:endParaRPr lang="en-US"/>
          </a:p>
        </p:txBody>
      </p:sp>
    </p:spTree>
    <p:extLst>
      <p:ext uri="{BB962C8B-B14F-4D97-AF65-F5344CB8AC3E}">
        <p14:creationId xmlns:p14="http://schemas.microsoft.com/office/powerpoint/2010/main" val="310142877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0999E-9F91-409D-A050-938787BFBE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7003092-AB01-4AB9-863B-F0018B07A42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BF68F3E-FD76-4549-AF10-ABDD0311B1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F837581-7508-424D-BA32-9077FCB95E31}"/>
              </a:ext>
            </a:extLst>
          </p:cNvPr>
          <p:cNvSpPr>
            <a:spLocks noGrp="1"/>
          </p:cNvSpPr>
          <p:nvPr>
            <p:ph type="dt" sz="half" idx="10"/>
          </p:nvPr>
        </p:nvSpPr>
        <p:spPr/>
        <p:txBody>
          <a:bodyPr/>
          <a:lstStyle/>
          <a:p>
            <a:fld id="{AF5C7EC2-560B-4E76-9FE6-504B29F5300F}" type="datetime1">
              <a:rPr lang="en-US" smtClean="0"/>
              <a:t>7/15/2018</a:t>
            </a:fld>
            <a:endParaRPr lang="en-US"/>
          </a:p>
        </p:txBody>
      </p:sp>
      <p:sp>
        <p:nvSpPr>
          <p:cNvPr id="6" name="Footer Placeholder 5">
            <a:extLst>
              <a:ext uri="{FF2B5EF4-FFF2-40B4-BE49-F238E27FC236}">
                <a16:creationId xmlns:a16="http://schemas.microsoft.com/office/drawing/2014/main" id="{8558B4D7-B227-4D2A-90F7-0BAAE9737C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7A5C57E-A602-4630-BE0E-A78FB59A3845}"/>
              </a:ext>
            </a:extLst>
          </p:cNvPr>
          <p:cNvSpPr>
            <a:spLocks noGrp="1"/>
          </p:cNvSpPr>
          <p:nvPr>
            <p:ph type="sldNum" sz="quarter" idx="12"/>
          </p:nvPr>
        </p:nvSpPr>
        <p:spPr/>
        <p:txBody>
          <a:bodyPr/>
          <a:lstStyle/>
          <a:p>
            <a:fld id="{8AE1AFEF-CD05-46F5-B211-4842696285F8}" type="slidenum">
              <a:rPr lang="en-US" smtClean="0"/>
              <a:t>‹#›</a:t>
            </a:fld>
            <a:endParaRPr lang="en-US"/>
          </a:p>
        </p:txBody>
      </p:sp>
    </p:spTree>
    <p:extLst>
      <p:ext uri="{BB962C8B-B14F-4D97-AF65-F5344CB8AC3E}">
        <p14:creationId xmlns:p14="http://schemas.microsoft.com/office/powerpoint/2010/main" val="373362511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1FC6052-5E75-431C-8EF5-6FA7F40C5D3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D0E821B-F9B7-4C71-8E27-0E750EC1B3D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097D4D-9DF0-410A-ACD9-0FE51D83D6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6D1817-D61E-4409-8898-6FA890C39603}" type="datetime1">
              <a:rPr lang="en-US" smtClean="0"/>
              <a:t>7/15/2018</a:t>
            </a:fld>
            <a:endParaRPr lang="en-US"/>
          </a:p>
        </p:txBody>
      </p:sp>
      <p:sp>
        <p:nvSpPr>
          <p:cNvPr id="5" name="Footer Placeholder 4">
            <a:extLst>
              <a:ext uri="{FF2B5EF4-FFF2-40B4-BE49-F238E27FC236}">
                <a16:creationId xmlns:a16="http://schemas.microsoft.com/office/drawing/2014/main" id="{EB220494-E3A2-40E5-AA3F-440398E5DB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4EA7286-3EAB-4E2A-ACCD-F81FDBF7A4B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E1AFEF-CD05-46F5-B211-4842696285F8}" type="slidenum">
              <a:rPr lang="en-US" smtClean="0"/>
              <a:t>‹#›</a:t>
            </a:fld>
            <a:endParaRPr lang="en-US"/>
          </a:p>
        </p:txBody>
      </p:sp>
    </p:spTree>
    <p:extLst>
      <p:ext uri="{BB962C8B-B14F-4D97-AF65-F5344CB8AC3E}">
        <p14:creationId xmlns:p14="http://schemas.microsoft.com/office/powerpoint/2010/main" val="12388675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774DAB5-4937-4F15-9274-2B42A3930E9F}"/>
              </a:ext>
            </a:extLst>
          </p:cNvPr>
          <p:cNvSpPr txBox="1"/>
          <p:nvPr/>
        </p:nvSpPr>
        <p:spPr>
          <a:xfrm>
            <a:off x="395244" y="1274209"/>
            <a:ext cx="5749636" cy="2677656"/>
          </a:xfrm>
          <a:prstGeom prst="rect">
            <a:avLst/>
          </a:prstGeom>
          <a:noFill/>
        </p:spPr>
        <p:txBody>
          <a:bodyPr wrap="square" rtlCol="0">
            <a:spAutoFit/>
          </a:bodyPr>
          <a:lstStyle/>
          <a:p>
            <a:pPr algn="ctr"/>
            <a:r>
              <a:rPr lang="en-US" sz="6000" dirty="0"/>
              <a:t>Electronics</a:t>
            </a:r>
          </a:p>
          <a:p>
            <a:pPr algn="ctr"/>
            <a:r>
              <a:rPr lang="en-US" sz="5400" dirty="0">
                <a:solidFill>
                  <a:srgbClr val="0070C0"/>
                </a:solidFill>
              </a:rPr>
              <a:t>Resistance</a:t>
            </a:r>
          </a:p>
          <a:p>
            <a:pPr algn="ctr"/>
            <a:r>
              <a:rPr lang="en-US" sz="5400" dirty="0">
                <a:solidFill>
                  <a:srgbClr val="0070C0"/>
                </a:solidFill>
              </a:rPr>
              <a:t>Practice Problems</a:t>
            </a:r>
          </a:p>
        </p:txBody>
      </p:sp>
      <p:sp>
        <p:nvSpPr>
          <p:cNvPr id="6" name="TextBox 5">
            <a:extLst>
              <a:ext uri="{FF2B5EF4-FFF2-40B4-BE49-F238E27FC236}">
                <a16:creationId xmlns:a16="http://schemas.microsoft.com/office/drawing/2014/main" id="{F53356E9-EA3C-4E73-A3CC-0DFD17DCEC84}"/>
              </a:ext>
            </a:extLst>
          </p:cNvPr>
          <p:cNvSpPr txBox="1"/>
          <p:nvPr/>
        </p:nvSpPr>
        <p:spPr>
          <a:xfrm>
            <a:off x="1727488" y="4438927"/>
            <a:ext cx="3311237" cy="954107"/>
          </a:xfrm>
          <a:prstGeom prst="rect">
            <a:avLst/>
          </a:prstGeom>
          <a:noFill/>
        </p:spPr>
        <p:txBody>
          <a:bodyPr wrap="square" rtlCol="0">
            <a:spAutoFit/>
          </a:bodyPr>
          <a:lstStyle/>
          <a:p>
            <a:pPr algn="ctr"/>
            <a:r>
              <a:rPr lang="en-US" sz="2800" b="1" dirty="0" err="1"/>
              <a:t>LabRat</a:t>
            </a:r>
            <a:r>
              <a:rPr lang="en-US" sz="2800" b="1" dirty="0"/>
              <a:t> Scientific</a:t>
            </a:r>
          </a:p>
          <a:p>
            <a:pPr algn="ctr"/>
            <a:r>
              <a:rPr lang="en-US" sz="2800" b="1" dirty="0"/>
              <a:t>© 2018</a:t>
            </a:r>
          </a:p>
        </p:txBody>
      </p:sp>
      <p:grpSp>
        <p:nvGrpSpPr>
          <p:cNvPr id="8" name="Group 7">
            <a:extLst>
              <a:ext uri="{FF2B5EF4-FFF2-40B4-BE49-F238E27FC236}">
                <a16:creationId xmlns:a16="http://schemas.microsoft.com/office/drawing/2014/main" id="{D9A0C672-BA65-4623-919B-55016D674339}"/>
              </a:ext>
            </a:extLst>
          </p:cNvPr>
          <p:cNvGrpSpPr/>
          <p:nvPr/>
        </p:nvGrpSpPr>
        <p:grpSpPr>
          <a:xfrm>
            <a:off x="6729263" y="2233475"/>
            <a:ext cx="3772481" cy="1282351"/>
            <a:chOff x="1259632" y="3423456"/>
            <a:chExt cx="1512168" cy="689620"/>
          </a:xfrm>
        </p:grpSpPr>
        <p:grpSp>
          <p:nvGrpSpPr>
            <p:cNvPr id="9" name="Group 8">
              <a:extLst>
                <a:ext uri="{FF2B5EF4-FFF2-40B4-BE49-F238E27FC236}">
                  <a16:creationId xmlns:a16="http://schemas.microsoft.com/office/drawing/2014/main" id="{BB3C3905-2E3D-4C5D-A4D7-88D2C2E63D99}"/>
                </a:ext>
              </a:extLst>
            </p:cNvPr>
            <p:cNvGrpSpPr/>
            <p:nvPr/>
          </p:nvGrpSpPr>
          <p:grpSpPr>
            <a:xfrm>
              <a:off x="1259632" y="3681028"/>
              <a:ext cx="1512168" cy="432048"/>
              <a:chOff x="1259632" y="3681028"/>
              <a:chExt cx="1512168" cy="432048"/>
            </a:xfrm>
          </p:grpSpPr>
          <p:cxnSp>
            <p:nvCxnSpPr>
              <p:cNvPr id="11" name="Straight Connector 10">
                <a:extLst>
                  <a:ext uri="{FF2B5EF4-FFF2-40B4-BE49-F238E27FC236}">
                    <a16:creationId xmlns:a16="http://schemas.microsoft.com/office/drawing/2014/main" id="{7EBE3A65-4FFD-4C16-8C04-9127F3E18779}"/>
                  </a:ext>
                </a:extLst>
              </p:cNvPr>
              <p:cNvCxnSpPr/>
              <p:nvPr/>
            </p:nvCxnSpPr>
            <p:spPr>
              <a:xfrm flipV="1">
                <a:off x="2123728"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B2938975-70D1-42DF-8BF4-6D65F87A7C22}"/>
                  </a:ext>
                </a:extLst>
              </p:cNvPr>
              <p:cNvCxnSpPr/>
              <p:nvPr/>
            </p:nvCxnSpPr>
            <p:spPr>
              <a:xfrm>
                <a:off x="1367644" y="3861048"/>
                <a:ext cx="39604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11572F87-0873-409A-A583-28985B171D16}"/>
                  </a:ext>
                </a:extLst>
              </p:cNvPr>
              <p:cNvCxnSpPr/>
              <p:nvPr/>
            </p:nvCxnSpPr>
            <p:spPr>
              <a:xfrm>
                <a:off x="1763688" y="3861048"/>
                <a:ext cx="72008" cy="25202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01DC7D14-C1FE-4760-8F48-A5783A380518}"/>
                  </a:ext>
                </a:extLst>
              </p:cNvPr>
              <p:cNvCxnSpPr/>
              <p:nvPr/>
            </p:nvCxnSpPr>
            <p:spPr>
              <a:xfrm flipV="1">
                <a:off x="1835696"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27D92011-F2E4-4958-9823-D979E4C74DA3}"/>
                  </a:ext>
                </a:extLst>
              </p:cNvPr>
              <p:cNvCxnSpPr/>
              <p:nvPr/>
            </p:nvCxnSpPr>
            <p:spPr>
              <a:xfrm>
                <a:off x="1907704"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927DC9B7-C147-4649-B964-AF1142308C3F}"/>
                  </a:ext>
                </a:extLst>
              </p:cNvPr>
              <p:cNvCxnSpPr/>
              <p:nvPr/>
            </p:nvCxnSpPr>
            <p:spPr>
              <a:xfrm flipV="1">
                <a:off x="1979712"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58AD379-48FC-48B4-8E83-3E621418E57A}"/>
                  </a:ext>
                </a:extLst>
              </p:cNvPr>
              <p:cNvCxnSpPr/>
              <p:nvPr/>
            </p:nvCxnSpPr>
            <p:spPr>
              <a:xfrm>
                <a:off x="2051720"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C701C981-5042-4E26-8313-E7E9B72BCB40}"/>
                  </a:ext>
                </a:extLst>
              </p:cNvPr>
              <p:cNvCxnSpPr/>
              <p:nvPr/>
            </p:nvCxnSpPr>
            <p:spPr>
              <a:xfrm>
                <a:off x="2195736" y="3681028"/>
                <a:ext cx="72008" cy="21602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EEDD61C8-D53A-4A03-8257-5CD189301C96}"/>
                  </a:ext>
                </a:extLst>
              </p:cNvPr>
              <p:cNvCxnSpPr/>
              <p:nvPr/>
            </p:nvCxnSpPr>
            <p:spPr>
              <a:xfrm>
                <a:off x="2267744" y="3897052"/>
                <a:ext cx="39604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4704D53A-BDA0-4678-9E48-8F3612641C1F}"/>
                  </a:ext>
                </a:extLst>
              </p:cNvPr>
              <p:cNvSpPr/>
              <p:nvPr/>
            </p:nvSpPr>
            <p:spPr>
              <a:xfrm>
                <a:off x="2663788" y="3843046"/>
                <a:ext cx="108012" cy="126014"/>
              </a:xfrm>
              <a:prstGeom prst="ellipse">
                <a:avLst/>
              </a:prstGeom>
              <a:solidFill>
                <a:srgbClr val="FF00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677C55BF-A119-4A51-B18C-89099E5D04F6}"/>
                  </a:ext>
                </a:extLst>
              </p:cNvPr>
              <p:cNvSpPr/>
              <p:nvPr/>
            </p:nvSpPr>
            <p:spPr>
              <a:xfrm>
                <a:off x="1259632" y="3794686"/>
                <a:ext cx="108012" cy="12601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TextBox 9">
              <a:extLst>
                <a:ext uri="{FF2B5EF4-FFF2-40B4-BE49-F238E27FC236}">
                  <a16:creationId xmlns:a16="http://schemas.microsoft.com/office/drawing/2014/main" id="{48324CB7-1EDE-4E30-8ABB-1ACE4707AF68}"/>
                </a:ext>
              </a:extLst>
            </p:cNvPr>
            <p:cNvSpPr txBox="1"/>
            <p:nvPr/>
          </p:nvSpPr>
          <p:spPr>
            <a:xfrm>
              <a:off x="1655676" y="3423456"/>
              <a:ext cx="432048" cy="347582"/>
            </a:xfrm>
            <a:prstGeom prst="rect">
              <a:avLst/>
            </a:prstGeom>
            <a:noFill/>
          </p:spPr>
          <p:txBody>
            <a:bodyPr wrap="square" rtlCol="0">
              <a:spAutoFit/>
            </a:bodyPr>
            <a:lstStyle/>
            <a:p>
              <a:r>
                <a:rPr lang="en-US" sz="3600" dirty="0"/>
                <a:t>R</a:t>
              </a:r>
            </a:p>
          </p:txBody>
        </p:sp>
      </p:grpSp>
      <p:sp>
        <p:nvSpPr>
          <p:cNvPr id="2" name="Slide Number Placeholder 1">
            <a:extLst>
              <a:ext uri="{FF2B5EF4-FFF2-40B4-BE49-F238E27FC236}">
                <a16:creationId xmlns:a16="http://schemas.microsoft.com/office/drawing/2014/main" id="{2F37BCB9-390C-494A-A633-BF8F1DA453C8}"/>
              </a:ext>
            </a:extLst>
          </p:cNvPr>
          <p:cNvSpPr>
            <a:spLocks noGrp="1"/>
          </p:cNvSpPr>
          <p:nvPr>
            <p:ph type="sldNum" sz="quarter" idx="12"/>
          </p:nvPr>
        </p:nvSpPr>
        <p:spPr/>
        <p:txBody>
          <a:bodyPr/>
          <a:lstStyle/>
          <a:p>
            <a:fld id="{8AE1AFEF-CD05-46F5-B211-4842696285F8}" type="slidenum">
              <a:rPr lang="en-US" smtClean="0"/>
              <a:t>1</a:t>
            </a:fld>
            <a:endParaRPr lang="en-US"/>
          </a:p>
        </p:txBody>
      </p:sp>
    </p:spTree>
    <p:extLst>
      <p:ext uri="{BB962C8B-B14F-4D97-AF65-F5344CB8AC3E}">
        <p14:creationId xmlns:p14="http://schemas.microsoft.com/office/powerpoint/2010/main" val="362734679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E9616E1-3510-4ECF-BB4B-2C091454EE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7087" y="1125682"/>
            <a:ext cx="4606636" cy="4606636"/>
          </a:xfrm>
          <a:prstGeom prst="rect">
            <a:avLst/>
          </a:prstGeom>
        </p:spPr>
      </p:pic>
      <p:sp>
        <p:nvSpPr>
          <p:cNvPr id="5" name="TextBox 4">
            <a:extLst>
              <a:ext uri="{FF2B5EF4-FFF2-40B4-BE49-F238E27FC236}">
                <a16:creationId xmlns:a16="http://schemas.microsoft.com/office/drawing/2014/main" id="{1E692AA2-3D14-43D6-98A5-EF45E79AEF86}"/>
              </a:ext>
            </a:extLst>
          </p:cNvPr>
          <p:cNvSpPr txBox="1"/>
          <p:nvPr/>
        </p:nvSpPr>
        <p:spPr>
          <a:xfrm>
            <a:off x="7010400" y="1482436"/>
            <a:ext cx="4606636" cy="3416320"/>
          </a:xfrm>
          <a:prstGeom prst="rect">
            <a:avLst/>
          </a:prstGeom>
          <a:noFill/>
        </p:spPr>
        <p:txBody>
          <a:bodyPr wrap="square" rtlCol="0">
            <a:spAutoFit/>
          </a:bodyPr>
          <a:lstStyle/>
          <a:p>
            <a:r>
              <a:rPr lang="en-US" b="1" dirty="0"/>
              <a:t>Band Color    1</a:t>
            </a:r>
            <a:r>
              <a:rPr lang="en-US" b="1" baseline="30000" dirty="0"/>
              <a:t>st</a:t>
            </a:r>
            <a:r>
              <a:rPr lang="en-US" b="1" dirty="0"/>
              <a:t> Digit     2</a:t>
            </a:r>
            <a:r>
              <a:rPr lang="en-US" b="1" baseline="30000" dirty="0"/>
              <a:t>nd</a:t>
            </a:r>
            <a:r>
              <a:rPr lang="en-US" b="1" dirty="0"/>
              <a:t> Digit     Multiplier</a:t>
            </a:r>
          </a:p>
          <a:p>
            <a:endParaRPr lang="en-US" dirty="0"/>
          </a:p>
          <a:p>
            <a:r>
              <a:rPr lang="en-US" dirty="0"/>
              <a:t>    Black	          0	            0                x 1</a:t>
            </a:r>
          </a:p>
          <a:p>
            <a:r>
              <a:rPr lang="en-US" dirty="0"/>
              <a:t>    Brown	          1	            1                x 10</a:t>
            </a:r>
          </a:p>
          <a:p>
            <a:r>
              <a:rPr lang="en-US" dirty="0"/>
              <a:t>    Red	          2	            2                x 100</a:t>
            </a:r>
          </a:p>
          <a:p>
            <a:r>
              <a:rPr lang="en-US" dirty="0"/>
              <a:t>    Orange	          3	            3                x 1K</a:t>
            </a:r>
          </a:p>
          <a:p>
            <a:r>
              <a:rPr lang="en-US" dirty="0"/>
              <a:t>    Yellow	          4	            4                x 10K</a:t>
            </a:r>
          </a:p>
          <a:p>
            <a:r>
              <a:rPr lang="en-US" dirty="0"/>
              <a:t>    Green	          5	            5                x 100K</a:t>
            </a:r>
          </a:p>
          <a:p>
            <a:r>
              <a:rPr lang="en-US" dirty="0"/>
              <a:t>    Blue	          6	            6                x 1M</a:t>
            </a:r>
          </a:p>
          <a:p>
            <a:r>
              <a:rPr lang="en-US" dirty="0"/>
              <a:t>    Purple	          7	            7</a:t>
            </a:r>
          </a:p>
          <a:p>
            <a:r>
              <a:rPr lang="en-US" dirty="0"/>
              <a:t>    Silver	          8	            8</a:t>
            </a:r>
          </a:p>
          <a:p>
            <a:r>
              <a:rPr lang="en-US" dirty="0"/>
              <a:t>    White	          9	            9</a:t>
            </a:r>
          </a:p>
        </p:txBody>
      </p:sp>
      <p:sp>
        <p:nvSpPr>
          <p:cNvPr id="6" name="Title 49">
            <a:extLst>
              <a:ext uri="{FF2B5EF4-FFF2-40B4-BE49-F238E27FC236}">
                <a16:creationId xmlns:a16="http://schemas.microsoft.com/office/drawing/2014/main" id="{AD1D4171-19C3-4308-9528-935B354718E2}"/>
              </a:ext>
            </a:extLst>
          </p:cNvPr>
          <p:cNvSpPr txBox="1">
            <a:spLocks/>
          </p:cNvSpPr>
          <p:nvPr/>
        </p:nvSpPr>
        <p:spPr>
          <a:xfrm>
            <a:off x="1981200" y="329292"/>
            <a:ext cx="8229600" cy="543544"/>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b="1" dirty="0"/>
              <a:t>Resistor Color Coding</a:t>
            </a:r>
          </a:p>
        </p:txBody>
      </p:sp>
      <p:sp>
        <p:nvSpPr>
          <p:cNvPr id="7" name="TextBox 6">
            <a:extLst>
              <a:ext uri="{FF2B5EF4-FFF2-40B4-BE49-F238E27FC236}">
                <a16:creationId xmlns:a16="http://schemas.microsoft.com/office/drawing/2014/main" id="{0F987C76-E73F-4383-92A5-10BC3A522433}"/>
              </a:ext>
            </a:extLst>
          </p:cNvPr>
          <p:cNvSpPr txBox="1"/>
          <p:nvPr/>
        </p:nvSpPr>
        <p:spPr>
          <a:xfrm>
            <a:off x="969818" y="5328379"/>
            <a:ext cx="10030691" cy="1015663"/>
          </a:xfrm>
          <a:prstGeom prst="rect">
            <a:avLst/>
          </a:prstGeom>
          <a:noFill/>
        </p:spPr>
        <p:txBody>
          <a:bodyPr wrap="square" rtlCol="0">
            <a:spAutoFit/>
          </a:bodyPr>
          <a:lstStyle/>
          <a:p>
            <a:r>
              <a:rPr lang="en-US" sz="2000" dirty="0"/>
              <a:t>Small resistors have colored bands around them.  These bands identify the resistance of the resistor.  The first two bands identify the numerical value of the resistor and the third band identifies the multiplier.</a:t>
            </a:r>
          </a:p>
        </p:txBody>
      </p:sp>
      <p:sp>
        <p:nvSpPr>
          <p:cNvPr id="8" name="Slide Number Placeholder 7">
            <a:extLst>
              <a:ext uri="{FF2B5EF4-FFF2-40B4-BE49-F238E27FC236}">
                <a16:creationId xmlns:a16="http://schemas.microsoft.com/office/drawing/2014/main" id="{29606BC1-1F92-48DE-BE7A-3BF26D16D4E7}"/>
              </a:ext>
            </a:extLst>
          </p:cNvPr>
          <p:cNvSpPr>
            <a:spLocks noGrp="1"/>
          </p:cNvSpPr>
          <p:nvPr>
            <p:ph type="sldNum" sz="quarter" idx="12"/>
          </p:nvPr>
        </p:nvSpPr>
        <p:spPr/>
        <p:txBody>
          <a:bodyPr/>
          <a:lstStyle/>
          <a:p>
            <a:fld id="{8AE1AFEF-CD05-46F5-B211-4842696285F8}" type="slidenum">
              <a:rPr lang="en-US" smtClean="0"/>
              <a:t>2</a:t>
            </a:fld>
            <a:endParaRPr lang="en-US"/>
          </a:p>
        </p:txBody>
      </p:sp>
    </p:spTree>
    <p:extLst>
      <p:ext uri="{BB962C8B-B14F-4D97-AF65-F5344CB8AC3E}">
        <p14:creationId xmlns:p14="http://schemas.microsoft.com/office/powerpoint/2010/main" val="309477044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FA79571-6040-42CF-997C-A6C707162330}"/>
              </a:ext>
            </a:extLst>
          </p:cNvPr>
          <p:cNvSpPr>
            <a:spLocks noGrp="1"/>
          </p:cNvSpPr>
          <p:nvPr>
            <p:ph type="sldNum" sz="quarter" idx="12"/>
          </p:nvPr>
        </p:nvSpPr>
        <p:spPr/>
        <p:txBody>
          <a:bodyPr/>
          <a:lstStyle/>
          <a:p>
            <a:fld id="{8AE1AFEF-CD05-46F5-B211-4842696285F8}" type="slidenum">
              <a:rPr lang="en-US" smtClean="0"/>
              <a:t>3</a:t>
            </a:fld>
            <a:endParaRPr lang="en-US"/>
          </a:p>
        </p:txBody>
      </p:sp>
      <p:grpSp>
        <p:nvGrpSpPr>
          <p:cNvPr id="18" name="Group 17">
            <a:extLst>
              <a:ext uri="{FF2B5EF4-FFF2-40B4-BE49-F238E27FC236}">
                <a16:creationId xmlns:a16="http://schemas.microsoft.com/office/drawing/2014/main" id="{03CA7816-0BF4-4D69-A111-3C21559F3E0A}"/>
              </a:ext>
            </a:extLst>
          </p:cNvPr>
          <p:cNvGrpSpPr/>
          <p:nvPr/>
        </p:nvGrpSpPr>
        <p:grpSpPr>
          <a:xfrm>
            <a:off x="1177638" y="1565556"/>
            <a:ext cx="3463634" cy="803564"/>
            <a:chOff x="1177638" y="2285999"/>
            <a:chExt cx="3463634" cy="803564"/>
          </a:xfrm>
        </p:grpSpPr>
        <p:grpSp>
          <p:nvGrpSpPr>
            <p:cNvPr id="7" name="Group 6">
              <a:extLst>
                <a:ext uri="{FF2B5EF4-FFF2-40B4-BE49-F238E27FC236}">
                  <a16:creationId xmlns:a16="http://schemas.microsoft.com/office/drawing/2014/main" id="{E6EB78B8-A91A-4573-A434-B673156CFE41}"/>
                </a:ext>
              </a:extLst>
            </p:cNvPr>
            <p:cNvGrpSpPr/>
            <p:nvPr/>
          </p:nvGrpSpPr>
          <p:grpSpPr>
            <a:xfrm>
              <a:off x="1177638" y="2313708"/>
              <a:ext cx="3463634" cy="775855"/>
              <a:chOff x="1260766" y="2244435"/>
              <a:chExt cx="3463634" cy="775855"/>
            </a:xfrm>
          </p:grpSpPr>
          <p:sp>
            <p:nvSpPr>
              <p:cNvPr id="3" name="Rectangle: Rounded Corners 2">
                <a:extLst>
                  <a:ext uri="{FF2B5EF4-FFF2-40B4-BE49-F238E27FC236}">
                    <a16:creationId xmlns:a16="http://schemas.microsoft.com/office/drawing/2014/main" id="{F0A3AA16-96C0-43A0-83F7-A7EFF5134005}"/>
                  </a:ext>
                </a:extLst>
              </p:cNvPr>
              <p:cNvSpPr/>
              <p:nvPr/>
            </p:nvSpPr>
            <p:spPr>
              <a:xfrm>
                <a:off x="1842656" y="2244435"/>
                <a:ext cx="2299854" cy="775855"/>
              </a:xfrm>
              <a:prstGeom prst="round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a:extLst>
                  <a:ext uri="{FF2B5EF4-FFF2-40B4-BE49-F238E27FC236}">
                    <a16:creationId xmlns:a16="http://schemas.microsoft.com/office/drawing/2014/main" id="{F795598E-EF88-4BDB-B4A7-9A8B9092C34A}"/>
                  </a:ext>
                </a:extLst>
              </p:cNvPr>
              <p:cNvCxnSpPr>
                <a:stCxn id="3" idx="3"/>
              </p:cNvCxnSpPr>
              <p:nvPr/>
            </p:nvCxnSpPr>
            <p:spPr>
              <a:xfrm flipV="1">
                <a:off x="4142510" y="2632362"/>
                <a:ext cx="581890" cy="1"/>
              </a:xfrm>
              <a:prstGeom prst="line">
                <a:avLst/>
              </a:prstGeom>
              <a:ln w="571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043B77F4-BB41-4E8A-BFF7-680C2A5FE80F}"/>
                  </a:ext>
                </a:extLst>
              </p:cNvPr>
              <p:cNvCxnSpPr/>
              <p:nvPr/>
            </p:nvCxnSpPr>
            <p:spPr>
              <a:xfrm flipV="1">
                <a:off x="1260766" y="2632361"/>
                <a:ext cx="581890" cy="1"/>
              </a:xfrm>
              <a:prstGeom prst="line">
                <a:avLst/>
              </a:prstGeom>
              <a:ln w="571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cxnSp>
          <p:nvCxnSpPr>
            <p:cNvPr id="9" name="Straight Connector 8">
              <a:extLst>
                <a:ext uri="{FF2B5EF4-FFF2-40B4-BE49-F238E27FC236}">
                  <a16:creationId xmlns:a16="http://schemas.microsoft.com/office/drawing/2014/main" id="{5006B5F7-B7D8-492C-A7A3-15C9D3B3CDB3}"/>
                </a:ext>
              </a:extLst>
            </p:cNvPr>
            <p:cNvCxnSpPr>
              <a:cxnSpLocks/>
            </p:cNvCxnSpPr>
            <p:nvPr/>
          </p:nvCxnSpPr>
          <p:spPr>
            <a:xfrm>
              <a:off x="2022761" y="2285999"/>
              <a:ext cx="0" cy="803561"/>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1065ECD6-900C-4E37-99B6-A95A9F396AA4}"/>
                </a:ext>
              </a:extLst>
            </p:cNvPr>
            <p:cNvCxnSpPr>
              <a:cxnSpLocks/>
            </p:cNvCxnSpPr>
            <p:nvPr/>
          </p:nvCxnSpPr>
          <p:spPr>
            <a:xfrm>
              <a:off x="2244433" y="2285999"/>
              <a:ext cx="0" cy="803561"/>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213E43D6-1EAB-46FA-AE20-6F9654CA416E}"/>
                </a:ext>
              </a:extLst>
            </p:cNvPr>
            <p:cNvCxnSpPr>
              <a:cxnSpLocks/>
            </p:cNvCxnSpPr>
            <p:nvPr/>
          </p:nvCxnSpPr>
          <p:spPr>
            <a:xfrm>
              <a:off x="2479962" y="2285999"/>
              <a:ext cx="0" cy="803561"/>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78481B8-4999-4C31-A0C4-A51C45FF11EA}"/>
                </a:ext>
              </a:extLst>
            </p:cNvPr>
            <p:cNvCxnSpPr>
              <a:cxnSpLocks/>
            </p:cNvCxnSpPr>
            <p:nvPr/>
          </p:nvCxnSpPr>
          <p:spPr>
            <a:xfrm>
              <a:off x="2992580" y="2285999"/>
              <a:ext cx="0" cy="803561"/>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19" name="Group 18">
            <a:extLst>
              <a:ext uri="{FF2B5EF4-FFF2-40B4-BE49-F238E27FC236}">
                <a16:creationId xmlns:a16="http://schemas.microsoft.com/office/drawing/2014/main" id="{FB4EEC27-DE24-483A-9A21-E76EFA900851}"/>
              </a:ext>
            </a:extLst>
          </p:cNvPr>
          <p:cNvGrpSpPr/>
          <p:nvPr/>
        </p:nvGrpSpPr>
        <p:grpSpPr>
          <a:xfrm>
            <a:off x="1177638" y="3207322"/>
            <a:ext cx="3463634" cy="803564"/>
            <a:chOff x="1177638" y="2285999"/>
            <a:chExt cx="3463634" cy="803564"/>
          </a:xfrm>
        </p:grpSpPr>
        <p:grpSp>
          <p:nvGrpSpPr>
            <p:cNvPr id="20" name="Group 19">
              <a:extLst>
                <a:ext uri="{FF2B5EF4-FFF2-40B4-BE49-F238E27FC236}">
                  <a16:creationId xmlns:a16="http://schemas.microsoft.com/office/drawing/2014/main" id="{DF9CE3FA-9DE4-4425-AD58-FD70B21BBC09}"/>
                </a:ext>
              </a:extLst>
            </p:cNvPr>
            <p:cNvGrpSpPr/>
            <p:nvPr/>
          </p:nvGrpSpPr>
          <p:grpSpPr>
            <a:xfrm>
              <a:off x="1177638" y="2313708"/>
              <a:ext cx="3463634" cy="775855"/>
              <a:chOff x="1260766" y="2244435"/>
              <a:chExt cx="3463634" cy="775855"/>
            </a:xfrm>
          </p:grpSpPr>
          <p:sp>
            <p:nvSpPr>
              <p:cNvPr id="25" name="Rectangle: Rounded Corners 24">
                <a:extLst>
                  <a:ext uri="{FF2B5EF4-FFF2-40B4-BE49-F238E27FC236}">
                    <a16:creationId xmlns:a16="http://schemas.microsoft.com/office/drawing/2014/main" id="{F8C2DD8B-A295-4502-8525-279BCA3BB4B3}"/>
                  </a:ext>
                </a:extLst>
              </p:cNvPr>
              <p:cNvSpPr/>
              <p:nvPr/>
            </p:nvSpPr>
            <p:spPr>
              <a:xfrm>
                <a:off x="1842656" y="2244435"/>
                <a:ext cx="2299854" cy="775855"/>
              </a:xfrm>
              <a:prstGeom prst="round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Connector 25">
                <a:extLst>
                  <a:ext uri="{FF2B5EF4-FFF2-40B4-BE49-F238E27FC236}">
                    <a16:creationId xmlns:a16="http://schemas.microsoft.com/office/drawing/2014/main" id="{6F256792-5599-4D26-99E7-9E33E8486374}"/>
                  </a:ext>
                </a:extLst>
              </p:cNvPr>
              <p:cNvCxnSpPr>
                <a:stCxn id="25" idx="3"/>
              </p:cNvCxnSpPr>
              <p:nvPr/>
            </p:nvCxnSpPr>
            <p:spPr>
              <a:xfrm flipV="1">
                <a:off x="4142510" y="2632362"/>
                <a:ext cx="581890" cy="1"/>
              </a:xfrm>
              <a:prstGeom prst="line">
                <a:avLst/>
              </a:prstGeom>
              <a:ln w="571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84D9834B-FE1E-4631-B5EE-A9DFCFF46AFB}"/>
                  </a:ext>
                </a:extLst>
              </p:cNvPr>
              <p:cNvCxnSpPr/>
              <p:nvPr/>
            </p:nvCxnSpPr>
            <p:spPr>
              <a:xfrm flipV="1">
                <a:off x="1260766" y="2632361"/>
                <a:ext cx="581890" cy="1"/>
              </a:xfrm>
              <a:prstGeom prst="line">
                <a:avLst/>
              </a:prstGeom>
              <a:ln w="571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cxnSp>
          <p:nvCxnSpPr>
            <p:cNvPr id="21" name="Straight Connector 20">
              <a:extLst>
                <a:ext uri="{FF2B5EF4-FFF2-40B4-BE49-F238E27FC236}">
                  <a16:creationId xmlns:a16="http://schemas.microsoft.com/office/drawing/2014/main" id="{E50B8F61-4CFC-44FA-A2E1-BFCF0EF9DDD5}"/>
                </a:ext>
              </a:extLst>
            </p:cNvPr>
            <p:cNvCxnSpPr>
              <a:cxnSpLocks/>
            </p:cNvCxnSpPr>
            <p:nvPr/>
          </p:nvCxnSpPr>
          <p:spPr>
            <a:xfrm>
              <a:off x="2022761" y="2285999"/>
              <a:ext cx="0" cy="803561"/>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A153ED9F-C96C-4955-B522-B7BCC1373E19}"/>
                </a:ext>
              </a:extLst>
            </p:cNvPr>
            <p:cNvCxnSpPr>
              <a:cxnSpLocks/>
            </p:cNvCxnSpPr>
            <p:nvPr/>
          </p:nvCxnSpPr>
          <p:spPr>
            <a:xfrm>
              <a:off x="2244433" y="2285999"/>
              <a:ext cx="0" cy="803561"/>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F051CF2A-1F07-44EB-89B8-39D4F6319704}"/>
                </a:ext>
              </a:extLst>
            </p:cNvPr>
            <p:cNvCxnSpPr>
              <a:cxnSpLocks/>
            </p:cNvCxnSpPr>
            <p:nvPr/>
          </p:nvCxnSpPr>
          <p:spPr>
            <a:xfrm>
              <a:off x="2479962" y="2285999"/>
              <a:ext cx="0" cy="803561"/>
            </a:xfrm>
            <a:prstGeom prst="line">
              <a:avLst/>
            </a:prstGeom>
            <a:ln w="762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6955F19B-A273-4690-A805-3C2BF2552BBA}"/>
                </a:ext>
              </a:extLst>
            </p:cNvPr>
            <p:cNvCxnSpPr>
              <a:cxnSpLocks/>
            </p:cNvCxnSpPr>
            <p:nvPr/>
          </p:nvCxnSpPr>
          <p:spPr>
            <a:xfrm>
              <a:off x="2992580" y="2285999"/>
              <a:ext cx="0" cy="803561"/>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28" name="Group 27">
            <a:extLst>
              <a:ext uri="{FF2B5EF4-FFF2-40B4-BE49-F238E27FC236}">
                <a16:creationId xmlns:a16="http://schemas.microsoft.com/office/drawing/2014/main" id="{AE96E559-9E7E-436B-9608-7129C9CAE625}"/>
              </a:ext>
            </a:extLst>
          </p:cNvPr>
          <p:cNvGrpSpPr/>
          <p:nvPr/>
        </p:nvGrpSpPr>
        <p:grpSpPr>
          <a:xfrm>
            <a:off x="1177638" y="4987626"/>
            <a:ext cx="3463634" cy="803564"/>
            <a:chOff x="1177638" y="2285999"/>
            <a:chExt cx="3463634" cy="803564"/>
          </a:xfrm>
        </p:grpSpPr>
        <p:grpSp>
          <p:nvGrpSpPr>
            <p:cNvPr id="29" name="Group 28">
              <a:extLst>
                <a:ext uri="{FF2B5EF4-FFF2-40B4-BE49-F238E27FC236}">
                  <a16:creationId xmlns:a16="http://schemas.microsoft.com/office/drawing/2014/main" id="{D8B10012-CD59-4222-B871-373D0FF21627}"/>
                </a:ext>
              </a:extLst>
            </p:cNvPr>
            <p:cNvGrpSpPr/>
            <p:nvPr/>
          </p:nvGrpSpPr>
          <p:grpSpPr>
            <a:xfrm>
              <a:off x="1177638" y="2313708"/>
              <a:ext cx="3463634" cy="775855"/>
              <a:chOff x="1260766" y="2244435"/>
              <a:chExt cx="3463634" cy="775855"/>
            </a:xfrm>
          </p:grpSpPr>
          <p:sp>
            <p:nvSpPr>
              <p:cNvPr id="34" name="Rectangle: Rounded Corners 33">
                <a:extLst>
                  <a:ext uri="{FF2B5EF4-FFF2-40B4-BE49-F238E27FC236}">
                    <a16:creationId xmlns:a16="http://schemas.microsoft.com/office/drawing/2014/main" id="{5CAC64B8-75BC-497C-93B9-438D35BDCB7E}"/>
                  </a:ext>
                </a:extLst>
              </p:cNvPr>
              <p:cNvSpPr/>
              <p:nvPr/>
            </p:nvSpPr>
            <p:spPr>
              <a:xfrm>
                <a:off x="1842656" y="2244435"/>
                <a:ext cx="2299854" cy="775855"/>
              </a:xfrm>
              <a:prstGeom prst="round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5" name="Straight Connector 34">
                <a:extLst>
                  <a:ext uri="{FF2B5EF4-FFF2-40B4-BE49-F238E27FC236}">
                    <a16:creationId xmlns:a16="http://schemas.microsoft.com/office/drawing/2014/main" id="{7C21DB3D-DD04-4BAE-878C-A719F60C463B}"/>
                  </a:ext>
                </a:extLst>
              </p:cNvPr>
              <p:cNvCxnSpPr>
                <a:stCxn id="34" idx="3"/>
              </p:cNvCxnSpPr>
              <p:nvPr/>
            </p:nvCxnSpPr>
            <p:spPr>
              <a:xfrm flipV="1">
                <a:off x="4142510" y="2632362"/>
                <a:ext cx="581890" cy="1"/>
              </a:xfrm>
              <a:prstGeom prst="line">
                <a:avLst/>
              </a:prstGeom>
              <a:ln w="571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9EE19834-00B4-45D9-8EA7-F05C77A28DA1}"/>
                  </a:ext>
                </a:extLst>
              </p:cNvPr>
              <p:cNvCxnSpPr/>
              <p:nvPr/>
            </p:nvCxnSpPr>
            <p:spPr>
              <a:xfrm flipV="1">
                <a:off x="1260766" y="2632361"/>
                <a:ext cx="581890" cy="1"/>
              </a:xfrm>
              <a:prstGeom prst="line">
                <a:avLst/>
              </a:prstGeom>
              <a:ln w="571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cxnSp>
          <p:nvCxnSpPr>
            <p:cNvPr id="30" name="Straight Connector 29">
              <a:extLst>
                <a:ext uri="{FF2B5EF4-FFF2-40B4-BE49-F238E27FC236}">
                  <a16:creationId xmlns:a16="http://schemas.microsoft.com/office/drawing/2014/main" id="{C7BD76EB-6FFC-420A-A4F1-C0FEF16289BC}"/>
                </a:ext>
              </a:extLst>
            </p:cNvPr>
            <p:cNvCxnSpPr>
              <a:cxnSpLocks/>
            </p:cNvCxnSpPr>
            <p:nvPr/>
          </p:nvCxnSpPr>
          <p:spPr>
            <a:xfrm>
              <a:off x="2022761" y="2285999"/>
              <a:ext cx="0" cy="803561"/>
            </a:xfrm>
            <a:prstGeom prst="line">
              <a:avLst/>
            </a:prstGeom>
            <a:ln w="762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505094D9-8717-4682-9B4F-999395FF9198}"/>
                </a:ext>
              </a:extLst>
            </p:cNvPr>
            <p:cNvCxnSpPr>
              <a:cxnSpLocks/>
            </p:cNvCxnSpPr>
            <p:nvPr/>
          </p:nvCxnSpPr>
          <p:spPr>
            <a:xfrm>
              <a:off x="2244433" y="2285999"/>
              <a:ext cx="0" cy="803561"/>
            </a:xfrm>
            <a:prstGeom prst="line">
              <a:avLst/>
            </a:prstGeom>
            <a:ln w="762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D8ABFDC2-C093-4955-B804-3AC095C4E614}"/>
                </a:ext>
              </a:extLst>
            </p:cNvPr>
            <p:cNvCxnSpPr>
              <a:cxnSpLocks/>
            </p:cNvCxnSpPr>
            <p:nvPr/>
          </p:nvCxnSpPr>
          <p:spPr>
            <a:xfrm>
              <a:off x="2479962" y="2285999"/>
              <a:ext cx="0" cy="803561"/>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92263508-F307-450D-B684-FADD6E71060E}"/>
                </a:ext>
              </a:extLst>
            </p:cNvPr>
            <p:cNvCxnSpPr>
              <a:cxnSpLocks/>
            </p:cNvCxnSpPr>
            <p:nvPr/>
          </p:nvCxnSpPr>
          <p:spPr>
            <a:xfrm>
              <a:off x="2992580" y="2285999"/>
              <a:ext cx="0" cy="803561"/>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37" name="TextBox 36">
            <a:extLst>
              <a:ext uri="{FF2B5EF4-FFF2-40B4-BE49-F238E27FC236}">
                <a16:creationId xmlns:a16="http://schemas.microsoft.com/office/drawing/2014/main" id="{E4B988A1-90DF-4665-A2CE-BE4E2B7E5F7C}"/>
              </a:ext>
            </a:extLst>
          </p:cNvPr>
          <p:cNvSpPr txBox="1"/>
          <p:nvPr/>
        </p:nvSpPr>
        <p:spPr>
          <a:xfrm>
            <a:off x="2479962" y="295640"/>
            <a:ext cx="6996547" cy="461665"/>
          </a:xfrm>
          <a:prstGeom prst="rect">
            <a:avLst/>
          </a:prstGeom>
          <a:noFill/>
        </p:spPr>
        <p:txBody>
          <a:bodyPr wrap="square" rtlCol="0">
            <a:spAutoFit/>
          </a:bodyPr>
          <a:lstStyle/>
          <a:p>
            <a:r>
              <a:rPr lang="en-US" sz="2400" dirty="0">
                <a:solidFill>
                  <a:srgbClr val="0070C0"/>
                </a:solidFill>
              </a:rPr>
              <a:t>Identify the resistance values for each of the resistors</a:t>
            </a:r>
          </a:p>
        </p:txBody>
      </p:sp>
      <p:sp>
        <p:nvSpPr>
          <p:cNvPr id="38" name="TextBox 37">
            <a:extLst>
              <a:ext uri="{FF2B5EF4-FFF2-40B4-BE49-F238E27FC236}">
                <a16:creationId xmlns:a16="http://schemas.microsoft.com/office/drawing/2014/main" id="{11F03D79-7BF2-4B48-BE3B-3F51EAC9E08A}"/>
              </a:ext>
            </a:extLst>
          </p:cNvPr>
          <p:cNvSpPr txBox="1"/>
          <p:nvPr/>
        </p:nvSpPr>
        <p:spPr>
          <a:xfrm>
            <a:off x="5541817" y="1381026"/>
            <a:ext cx="4170221" cy="1508105"/>
          </a:xfrm>
          <a:prstGeom prst="rect">
            <a:avLst/>
          </a:prstGeom>
          <a:noFill/>
        </p:spPr>
        <p:txBody>
          <a:bodyPr wrap="square" rtlCol="0">
            <a:spAutoFit/>
          </a:bodyPr>
          <a:lstStyle/>
          <a:p>
            <a:r>
              <a:rPr lang="en-US" dirty="0"/>
              <a:t>Red  =	2  	</a:t>
            </a:r>
          </a:p>
          <a:p>
            <a:r>
              <a:rPr lang="en-US" dirty="0"/>
              <a:t>Green =	5		</a:t>
            </a:r>
          </a:p>
          <a:p>
            <a:r>
              <a:rPr lang="en-US" dirty="0"/>
              <a:t>Red  = 	x 100</a:t>
            </a:r>
          </a:p>
          <a:p>
            <a:endParaRPr lang="en-US" dirty="0"/>
          </a:p>
          <a:p>
            <a:r>
              <a:rPr lang="en-US" sz="2000" b="1" dirty="0"/>
              <a:t>2,500  Ohms</a:t>
            </a:r>
          </a:p>
        </p:txBody>
      </p:sp>
      <p:sp>
        <p:nvSpPr>
          <p:cNvPr id="39" name="TextBox 38">
            <a:extLst>
              <a:ext uri="{FF2B5EF4-FFF2-40B4-BE49-F238E27FC236}">
                <a16:creationId xmlns:a16="http://schemas.microsoft.com/office/drawing/2014/main" id="{24E91114-9071-46A3-941A-3A5A43CB874A}"/>
              </a:ext>
            </a:extLst>
          </p:cNvPr>
          <p:cNvSpPr txBox="1"/>
          <p:nvPr/>
        </p:nvSpPr>
        <p:spPr>
          <a:xfrm>
            <a:off x="5541816" y="3082627"/>
            <a:ext cx="4170221" cy="1508105"/>
          </a:xfrm>
          <a:prstGeom prst="rect">
            <a:avLst/>
          </a:prstGeom>
          <a:noFill/>
        </p:spPr>
        <p:txBody>
          <a:bodyPr wrap="square" rtlCol="0">
            <a:spAutoFit/>
          </a:bodyPr>
          <a:lstStyle/>
          <a:p>
            <a:r>
              <a:rPr lang="en-US" dirty="0"/>
              <a:t>Brown  =	1  	</a:t>
            </a:r>
          </a:p>
          <a:p>
            <a:r>
              <a:rPr lang="en-US" dirty="0"/>
              <a:t>Black  =	0		</a:t>
            </a:r>
          </a:p>
          <a:p>
            <a:r>
              <a:rPr lang="en-US" dirty="0"/>
              <a:t>Yellow  = 	x 10K  =  x 10,000</a:t>
            </a:r>
          </a:p>
          <a:p>
            <a:endParaRPr lang="en-US" dirty="0"/>
          </a:p>
          <a:p>
            <a:r>
              <a:rPr lang="en-US" sz="2000" b="1" dirty="0"/>
              <a:t>100,000  Ohms</a:t>
            </a:r>
          </a:p>
        </p:txBody>
      </p:sp>
      <p:sp>
        <p:nvSpPr>
          <p:cNvPr id="40" name="TextBox 39">
            <a:extLst>
              <a:ext uri="{FF2B5EF4-FFF2-40B4-BE49-F238E27FC236}">
                <a16:creationId xmlns:a16="http://schemas.microsoft.com/office/drawing/2014/main" id="{5A2836E0-5B03-48D7-8F87-D300B291F3D5}"/>
              </a:ext>
            </a:extLst>
          </p:cNvPr>
          <p:cNvSpPr txBox="1"/>
          <p:nvPr/>
        </p:nvSpPr>
        <p:spPr>
          <a:xfrm>
            <a:off x="5541815" y="4783826"/>
            <a:ext cx="4170221" cy="1508105"/>
          </a:xfrm>
          <a:prstGeom prst="rect">
            <a:avLst/>
          </a:prstGeom>
          <a:noFill/>
        </p:spPr>
        <p:txBody>
          <a:bodyPr wrap="square" rtlCol="0">
            <a:spAutoFit/>
          </a:bodyPr>
          <a:lstStyle/>
          <a:p>
            <a:r>
              <a:rPr lang="en-US" dirty="0"/>
              <a:t>Blue  =	6  	</a:t>
            </a:r>
          </a:p>
          <a:p>
            <a:r>
              <a:rPr lang="en-US" dirty="0"/>
              <a:t>Blue =	6		</a:t>
            </a:r>
          </a:p>
          <a:p>
            <a:r>
              <a:rPr lang="en-US" dirty="0"/>
              <a:t>Green  = 	x 100K  =  100,000</a:t>
            </a:r>
          </a:p>
          <a:p>
            <a:endParaRPr lang="en-US" dirty="0"/>
          </a:p>
          <a:p>
            <a:r>
              <a:rPr lang="en-US" sz="2000" b="1" dirty="0"/>
              <a:t>6,600,000  Ohms</a:t>
            </a:r>
          </a:p>
        </p:txBody>
      </p:sp>
    </p:spTree>
    <p:extLst>
      <p:ext uri="{BB962C8B-B14F-4D97-AF65-F5344CB8AC3E}">
        <p14:creationId xmlns:p14="http://schemas.microsoft.com/office/powerpoint/2010/main" val="362461057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fade">
                                      <p:cBhvr>
                                        <p:cTn id="7" dur="500"/>
                                        <p:tgtEl>
                                          <p:spTgt spid="3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9"/>
                                        </p:tgtEl>
                                        <p:attrNameLst>
                                          <p:attrName>style.visibility</p:attrName>
                                        </p:attrNameLst>
                                      </p:cBhvr>
                                      <p:to>
                                        <p:strVal val="visible"/>
                                      </p:to>
                                    </p:set>
                                    <p:animEffect transition="in" filter="fade">
                                      <p:cBhvr>
                                        <p:cTn id="12" dur="500"/>
                                        <p:tgtEl>
                                          <p:spTgt spid="3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0"/>
                                        </p:tgtEl>
                                        <p:attrNameLst>
                                          <p:attrName>style.visibility</p:attrName>
                                        </p:attrNameLst>
                                      </p:cBhvr>
                                      <p:to>
                                        <p:strVal val="visible"/>
                                      </p:to>
                                    </p:set>
                                    <p:animEffect transition="in" filter="fade">
                                      <p:cBhvr>
                                        <p:cTn id="17"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39" grpId="0"/>
      <p:bldP spid="4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Group 33">
            <a:extLst>
              <a:ext uri="{FF2B5EF4-FFF2-40B4-BE49-F238E27FC236}">
                <a16:creationId xmlns:a16="http://schemas.microsoft.com/office/drawing/2014/main" id="{FFD231FD-D162-4491-9C77-41B20626F36C}"/>
              </a:ext>
            </a:extLst>
          </p:cNvPr>
          <p:cNvGrpSpPr/>
          <p:nvPr/>
        </p:nvGrpSpPr>
        <p:grpSpPr>
          <a:xfrm>
            <a:off x="2386650" y="1865787"/>
            <a:ext cx="3709350" cy="715143"/>
            <a:chOff x="4750265" y="2112521"/>
            <a:chExt cx="3709350" cy="715143"/>
          </a:xfrm>
        </p:grpSpPr>
        <p:cxnSp>
          <p:nvCxnSpPr>
            <p:cNvPr id="2" name="Straight Connector 1">
              <a:extLst>
                <a:ext uri="{FF2B5EF4-FFF2-40B4-BE49-F238E27FC236}">
                  <a16:creationId xmlns:a16="http://schemas.microsoft.com/office/drawing/2014/main" id="{6F0E9389-F5DF-483B-8AB9-DB96DF4B9518}"/>
                </a:ext>
              </a:extLst>
            </p:cNvPr>
            <p:cNvCxnSpPr>
              <a:endCxn id="30" idx="6"/>
            </p:cNvCxnSpPr>
            <p:nvPr/>
          </p:nvCxnSpPr>
          <p:spPr>
            <a:xfrm flipV="1">
              <a:off x="6215060" y="2572281"/>
              <a:ext cx="840399" cy="12384"/>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grpSp>
          <p:nvGrpSpPr>
            <p:cNvPr id="3" name="Group 2">
              <a:extLst>
                <a:ext uri="{FF2B5EF4-FFF2-40B4-BE49-F238E27FC236}">
                  <a16:creationId xmlns:a16="http://schemas.microsoft.com/office/drawing/2014/main" id="{F6343FBE-8BBE-4E1E-B1FE-4ABDEE6D58FC}"/>
                </a:ext>
              </a:extLst>
            </p:cNvPr>
            <p:cNvGrpSpPr/>
            <p:nvPr/>
          </p:nvGrpSpPr>
          <p:grpSpPr>
            <a:xfrm>
              <a:off x="4750265" y="2112521"/>
              <a:ext cx="1512168" cy="679167"/>
              <a:chOff x="1259632" y="3433909"/>
              <a:chExt cx="1512168" cy="679167"/>
            </a:xfrm>
          </p:grpSpPr>
          <p:grpSp>
            <p:nvGrpSpPr>
              <p:cNvPr id="4" name="Group 3">
                <a:extLst>
                  <a:ext uri="{FF2B5EF4-FFF2-40B4-BE49-F238E27FC236}">
                    <a16:creationId xmlns:a16="http://schemas.microsoft.com/office/drawing/2014/main" id="{6840632C-CECD-41F8-AC76-240B2E58C17C}"/>
                  </a:ext>
                </a:extLst>
              </p:cNvPr>
              <p:cNvGrpSpPr/>
              <p:nvPr/>
            </p:nvGrpSpPr>
            <p:grpSpPr>
              <a:xfrm>
                <a:off x="1259632" y="3681028"/>
                <a:ext cx="1512168" cy="432048"/>
                <a:chOff x="1259632" y="3681028"/>
                <a:chExt cx="1512168" cy="432048"/>
              </a:xfrm>
            </p:grpSpPr>
            <p:cxnSp>
              <p:nvCxnSpPr>
                <p:cNvPr id="6" name="Straight Connector 5">
                  <a:extLst>
                    <a:ext uri="{FF2B5EF4-FFF2-40B4-BE49-F238E27FC236}">
                      <a16:creationId xmlns:a16="http://schemas.microsoft.com/office/drawing/2014/main" id="{2AFB217E-F1B6-4A69-B8FB-AD7FFE842488}"/>
                    </a:ext>
                  </a:extLst>
                </p:cNvPr>
                <p:cNvCxnSpPr/>
                <p:nvPr/>
              </p:nvCxnSpPr>
              <p:spPr>
                <a:xfrm flipV="1">
                  <a:off x="2123728"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1D28AC09-1558-4E96-934A-FB65A322B34D}"/>
                    </a:ext>
                  </a:extLst>
                </p:cNvPr>
                <p:cNvCxnSpPr/>
                <p:nvPr/>
              </p:nvCxnSpPr>
              <p:spPr>
                <a:xfrm>
                  <a:off x="1367644" y="3861048"/>
                  <a:ext cx="39604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97A49734-024A-482A-8451-D5BB0DEA8A13}"/>
                    </a:ext>
                  </a:extLst>
                </p:cNvPr>
                <p:cNvCxnSpPr/>
                <p:nvPr/>
              </p:nvCxnSpPr>
              <p:spPr>
                <a:xfrm>
                  <a:off x="1763688" y="3861048"/>
                  <a:ext cx="72008" cy="25202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9328F845-3FB9-4333-8816-35151EB75097}"/>
                    </a:ext>
                  </a:extLst>
                </p:cNvPr>
                <p:cNvCxnSpPr/>
                <p:nvPr/>
              </p:nvCxnSpPr>
              <p:spPr>
                <a:xfrm flipV="1">
                  <a:off x="1835696"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A182D56-97C1-4304-A14B-D17368077714}"/>
                    </a:ext>
                  </a:extLst>
                </p:cNvPr>
                <p:cNvCxnSpPr/>
                <p:nvPr/>
              </p:nvCxnSpPr>
              <p:spPr>
                <a:xfrm>
                  <a:off x="1907704"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53CA86FC-14BB-4008-9536-BEF796E06F86}"/>
                    </a:ext>
                  </a:extLst>
                </p:cNvPr>
                <p:cNvCxnSpPr/>
                <p:nvPr/>
              </p:nvCxnSpPr>
              <p:spPr>
                <a:xfrm flipV="1">
                  <a:off x="1979712"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E75A63E4-4E0F-4AF4-BFE1-9125AD8B4526}"/>
                    </a:ext>
                  </a:extLst>
                </p:cNvPr>
                <p:cNvCxnSpPr/>
                <p:nvPr/>
              </p:nvCxnSpPr>
              <p:spPr>
                <a:xfrm>
                  <a:off x="2051720"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949A0A1F-3586-401F-8875-1454D6428029}"/>
                    </a:ext>
                  </a:extLst>
                </p:cNvPr>
                <p:cNvCxnSpPr/>
                <p:nvPr/>
              </p:nvCxnSpPr>
              <p:spPr>
                <a:xfrm>
                  <a:off x="2195736" y="3681028"/>
                  <a:ext cx="72008" cy="21602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DB4722B4-F6F6-4F6F-B728-D00E6A16C5FF}"/>
                    </a:ext>
                  </a:extLst>
                </p:cNvPr>
                <p:cNvCxnSpPr/>
                <p:nvPr/>
              </p:nvCxnSpPr>
              <p:spPr>
                <a:xfrm>
                  <a:off x="2267744" y="3897052"/>
                  <a:ext cx="39604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Oval 14">
                  <a:extLst>
                    <a:ext uri="{FF2B5EF4-FFF2-40B4-BE49-F238E27FC236}">
                      <a16:creationId xmlns:a16="http://schemas.microsoft.com/office/drawing/2014/main" id="{35970BBF-EBDF-4607-98B5-4D6347B517D1}"/>
                    </a:ext>
                  </a:extLst>
                </p:cNvPr>
                <p:cNvSpPr/>
                <p:nvPr/>
              </p:nvSpPr>
              <p:spPr>
                <a:xfrm>
                  <a:off x="2663788" y="3843046"/>
                  <a:ext cx="108012" cy="126014"/>
                </a:xfrm>
                <a:prstGeom prst="ellipse">
                  <a:avLst/>
                </a:prstGeom>
                <a:solidFill>
                  <a:srgbClr val="FF00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51278282-CEA7-444A-8599-D78C51C67844}"/>
                    </a:ext>
                  </a:extLst>
                </p:cNvPr>
                <p:cNvSpPr/>
                <p:nvPr/>
              </p:nvSpPr>
              <p:spPr>
                <a:xfrm>
                  <a:off x="1259632" y="3794686"/>
                  <a:ext cx="108012" cy="12601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TextBox 4">
                <a:extLst>
                  <a:ext uri="{FF2B5EF4-FFF2-40B4-BE49-F238E27FC236}">
                    <a16:creationId xmlns:a16="http://schemas.microsoft.com/office/drawing/2014/main" id="{DF35B787-EBDF-4C7E-AD50-35BBC14E244B}"/>
                  </a:ext>
                </a:extLst>
              </p:cNvPr>
              <p:cNvSpPr txBox="1"/>
              <p:nvPr/>
            </p:nvSpPr>
            <p:spPr>
              <a:xfrm>
                <a:off x="1509970" y="3433909"/>
                <a:ext cx="432048" cy="369332"/>
              </a:xfrm>
              <a:prstGeom prst="rect">
                <a:avLst/>
              </a:prstGeom>
              <a:noFill/>
            </p:spPr>
            <p:txBody>
              <a:bodyPr wrap="square" rtlCol="0">
                <a:spAutoFit/>
              </a:bodyPr>
              <a:lstStyle/>
              <a:p>
                <a:r>
                  <a:rPr lang="en-US" dirty="0"/>
                  <a:t>R1</a:t>
                </a:r>
              </a:p>
            </p:txBody>
          </p:sp>
        </p:grpSp>
        <p:grpSp>
          <p:nvGrpSpPr>
            <p:cNvPr id="17" name="Group 16">
              <a:extLst>
                <a:ext uri="{FF2B5EF4-FFF2-40B4-BE49-F238E27FC236}">
                  <a16:creationId xmlns:a16="http://schemas.microsoft.com/office/drawing/2014/main" id="{1059263C-967D-405E-8BB0-0FFB02BD8A32}"/>
                </a:ext>
              </a:extLst>
            </p:cNvPr>
            <p:cNvGrpSpPr/>
            <p:nvPr/>
          </p:nvGrpSpPr>
          <p:grpSpPr>
            <a:xfrm>
              <a:off x="6947447" y="2148497"/>
              <a:ext cx="1512168" cy="679167"/>
              <a:chOff x="1259632" y="3433909"/>
              <a:chExt cx="1512168" cy="679167"/>
            </a:xfrm>
          </p:grpSpPr>
          <p:grpSp>
            <p:nvGrpSpPr>
              <p:cNvPr id="18" name="Group 17">
                <a:extLst>
                  <a:ext uri="{FF2B5EF4-FFF2-40B4-BE49-F238E27FC236}">
                    <a16:creationId xmlns:a16="http://schemas.microsoft.com/office/drawing/2014/main" id="{962A1052-60EE-4A65-92BB-434261864C29}"/>
                  </a:ext>
                </a:extLst>
              </p:cNvPr>
              <p:cNvGrpSpPr/>
              <p:nvPr/>
            </p:nvGrpSpPr>
            <p:grpSpPr>
              <a:xfrm>
                <a:off x="1259632" y="3681028"/>
                <a:ext cx="1512168" cy="432048"/>
                <a:chOff x="1259632" y="3681028"/>
                <a:chExt cx="1512168" cy="432048"/>
              </a:xfrm>
            </p:grpSpPr>
            <p:cxnSp>
              <p:nvCxnSpPr>
                <p:cNvPr id="20" name="Straight Connector 19">
                  <a:extLst>
                    <a:ext uri="{FF2B5EF4-FFF2-40B4-BE49-F238E27FC236}">
                      <a16:creationId xmlns:a16="http://schemas.microsoft.com/office/drawing/2014/main" id="{5B632868-18F4-4DCB-8548-54FC21AFAB42}"/>
                    </a:ext>
                  </a:extLst>
                </p:cNvPr>
                <p:cNvCxnSpPr/>
                <p:nvPr/>
              </p:nvCxnSpPr>
              <p:spPr>
                <a:xfrm flipV="1">
                  <a:off x="2123728"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3B1997F3-25EE-4B12-853A-874C0EE74CC5}"/>
                    </a:ext>
                  </a:extLst>
                </p:cNvPr>
                <p:cNvCxnSpPr/>
                <p:nvPr/>
              </p:nvCxnSpPr>
              <p:spPr>
                <a:xfrm>
                  <a:off x="1367644" y="3861048"/>
                  <a:ext cx="39604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A3E1D8BC-0632-4AA8-AFFA-B82A978AE60B}"/>
                    </a:ext>
                  </a:extLst>
                </p:cNvPr>
                <p:cNvCxnSpPr/>
                <p:nvPr/>
              </p:nvCxnSpPr>
              <p:spPr>
                <a:xfrm>
                  <a:off x="1763688" y="3861048"/>
                  <a:ext cx="72008" cy="25202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548D2465-D115-4F0D-91A7-D69DE94A9C36}"/>
                    </a:ext>
                  </a:extLst>
                </p:cNvPr>
                <p:cNvCxnSpPr/>
                <p:nvPr/>
              </p:nvCxnSpPr>
              <p:spPr>
                <a:xfrm flipV="1">
                  <a:off x="1835696"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04F8636B-0976-4FDA-A27C-1AE411F0B94C}"/>
                    </a:ext>
                  </a:extLst>
                </p:cNvPr>
                <p:cNvCxnSpPr/>
                <p:nvPr/>
              </p:nvCxnSpPr>
              <p:spPr>
                <a:xfrm>
                  <a:off x="1907704"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30840415-70DB-47DB-BAC4-9B7F36B8D298}"/>
                    </a:ext>
                  </a:extLst>
                </p:cNvPr>
                <p:cNvCxnSpPr/>
                <p:nvPr/>
              </p:nvCxnSpPr>
              <p:spPr>
                <a:xfrm flipV="1">
                  <a:off x="1979712"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880C91A9-075C-4C46-9B7D-EDE999E22B47}"/>
                    </a:ext>
                  </a:extLst>
                </p:cNvPr>
                <p:cNvCxnSpPr/>
                <p:nvPr/>
              </p:nvCxnSpPr>
              <p:spPr>
                <a:xfrm>
                  <a:off x="2051720"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BC2A5EBE-C855-4744-84DD-F00ED4FED1C7}"/>
                    </a:ext>
                  </a:extLst>
                </p:cNvPr>
                <p:cNvCxnSpPr/>
                <p:nvPr/>
              </p:nvCxnSpPr>
              <p:spPr>
                <a:xfrm>
                  <a:off x="2195736" y="3681028"/>
                  <a:ext cx="72008" cy="21602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A6219B73-7507-4C91-8259-2E41F5B6786F}"/>
                    </a:ext>
                  </a:extLst>
                </p:cNvPr>
                <p:cNvCxnSpPr/>
                <p:nvPr/>
              </p:nvCxnSpPr>
              <p:spPr>
                <a:xfrm>
                  <a:off x="2267744" y="3897052"/>
                  <a:ext cx="39604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9" name="Oval 28">
                  <a:extLst>
                    <a:ext uri="{FF2B5EF4-FFF2-40B4-BE49-F238E27FC236}">
                      <a16:creationId xmlns:a16="http://schemas.microsoft.com/office/drawing/2014/main" id="{D75E2356-F72E-4A40-99D2-EA0CD5E19653}"/>
                    </a:ext>
                  </a:extLst>
                </p:cNvPr>
                <p:cNvSpPr/>
                <p:nvPr/>
              </p:nvSpPr>
              <p:spPr>
                <a:xfrm>
                  <a:off x="2663788" y="3843046"/>
                  <a:ext cx="108012" cy="126014"/>
                </a:xfrm>
                <a:prstGeom prst="ellipse">
                  <a:avLst/>
                </a:prstGeom>
                <a:solidFill>
                  <a:srgbClr val="FF00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329D4507-2C7D-4C1B-82F3-E76083219DA8}"/>
                    </a:ext>
                  </a:extLst>
                </p:cNvPr>
                <p:cNvSpPr/>
                <p:nvPr/>
              </p:nvSpPr>
              <p:spPr>
                <a:xfrm>
                  <a:off x="1259632" y="3794686"/>
                  <a:ext cx="108012" cy="12601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 name="TextBox 18">
                <a:extLst>
                  <a:ext uri="{FF2B5EF4-FFF2-40B4-BE49-F238E27FC236}">
                    <a16:creationId xmlns:a16="http://schemas.microsoft.com/office/drawing/2014/main" id="{A3444F5E-B07B-422D-8525-DD8D990D09B0}"/>
                  </a:ext>
                </a:extLst>
              </p:cNvPr>
              <p:cNvSpPr txBox="1"/>
              <p:nvPr/>
            </p:nvSpPr>
            <p:spPr>
              <a:xfrm>
                <a:off x="1509970" y="3433909"/>
                <a:ext cx="432048" cy="369332"/>
              </a:xfrm>
              <a:prstGeom prst="rect">
                <a:avLst/>
              </a:prstGeom>
              <a:noFill/>
            </p:spPr>
            <p:txBody>
              <a:bodyPr wrap="square" rtlCol="0">
                <a:spAutoFit/>
              </a:bodyPr>
              <a:lstStyle/>
              <a:p>
                <a:r>
                  <a:rPr lang="en-US" dirty="0"/>
                  <a:t>R2</a:t>
                </a:r>
              </a:p>
            </p:txBody>
          </p:sp>
        </p:grpSp>
      </p:grpSp>
      <p:sp>
        <p:nvSpPr>
          <p:cNvPr id="31" name="TextBox 30">
            <a:extLst>
              <a:ext uri="{FF2B5EF4-FFF2-40B4-BE49-F238E27FC236}">
                <a16:creationId xmlns:a16="http://schemas.microsoft.com/office/drawing/2014/main" id="{5426B9E9-CED9-4DFE-9A52-4459871F9B92}"/>
              </a:ext>
            </a:extLst>
          </p:cNvPr>
          <p:cNvSpPr txBox="1"/>
          <p:nvPr/>
        </p:nvSpPr>
        <p:spPr>
          <a:xfrm>
            <a:off x="6649797" y="1777777"/>
            <a:ext cx="3357447" cy="523220"/>
          </a:xfrm>
          <a:prstGeom prst="rect">
            <a:avLst/>
          </a:prstGeom>
          <a:noFill/>
        </p:spPr>
        <p:txBody>
          <a:bodyPr wrap="square" rtlCol="0">
            <a:spAutoFit/>
          </a:bodyPr>
          <a:lstStyle/>
          <a:p>
            <a:r>
              <a:rPr lang="en-US" sz="2800" dirty="0"/>
              <a:t>R1   =   500  Ohms</a:t>
            </a:r>
          </a:p>
        </p:txBody>
      </p:sp>
      <p:sp>
        <p:nvSpPr>
          <p:cNvPr id="32" name="TextBox 31">
            <a:extLst>
              <a:ext uri="{FF2B5EF4-FFF2-40B4-BE49-F238E27FC236}">
                <a16:creationId xmlns:a16="http://schemas.microsoft.com/office/drawing/2014/main" id="{72872BA8-B9BD-4E90-9199-2C7AAED2E09A}"/>
              </a:ext>
            </a:extLst>
          </p:cNvPr>
          <p:cNvSpPr txBox="1"/>
          <p:nvPr/>
        </p:nvSpPr>
        <p:spPr>
          <a:xfrm>
            <a:off x="6613793" y="2493373"/>
            <a:ext cx="3357447" cy="523220"/>
          </a:xfrm>
          <a:prstGeom prst="rect">
            <a:avLst/>
          </a:prstGeom>
          <a:noFill/>
        </p:spPr>
        <p:txBody>
          <a:bodyPr wrap="square" rtlCol="0">
            <a:spAutoFit/>
          </a:bodyPr>
          <a:lstStyle/>
          <a:p>
            <a:r>
              <a:rPr lang="en-US" sz="2800" dirty="0"/>
              <a:t>R2   =   2,000  Ohms</a:t>
            </a:r>
          </a:p>
        </p:txBody>
      </p:sp>
      <p:sp>
        <p:nvSpPr>
          <p:cNvPr id="33" name="TextBox 32">
            <a:extLst>
              <a:ext uri="{FF2B5EF4-FFF2-40B4-BE49-F238E27FC236}">
                <a16:creationId xmlns:a16="http://schemas.microsoft.com/office/drawing/2014/main" id="{2A6DE8A7-7FCB-4E53-B119-98FE1B223C3E}"/>
              </a:ext>
            </a:extLst>
          </p:cNvPr>
          <p:cNvSpPr txBox="1"/>
          <p:nvPr/>
        </p:nvSpPr>
        <p:spPr>
          <a:xfrm>
            <a:off x="1981200" y="3889484"/>
            <a:ext cx="8769928" cy="523220"/>
          </a:xfrm>
          <a:prstGeom prst="rect">
            <a:avLst/>
          </a:prstGeom>
          <a:noFill/>
        </p:spPr>
        <p:txBody>
          <a:bodyPr wrap="square" rtlCol="0">
            <a:spAutoFit/>
          </a:bodyPr>
          <a:lstStyle/>
          <a:p>
            <a:r>
              <a:rPr lang="en-US" sz="2800" dirty="0"/>
              <a:t>R</a:t>
            </a:r>
            <a:r>
              <a:rPr lang="en-US" sz="2800" baseline="-25000" dirty="0"/>
              <a:t>Total</a:t>
            </a:r>
            <a:r>
              <a:rPr lang="en-US" sz="2800" dirty="0"/>
              <a:t>   =   500  Ohms   +   2,000  Ohms   =   </a:t>
            </a:r>
            <a:r>
              <a:rPr lang="en-US" sz="2800" b="1" dirty="0"/>
              <a:t>2,500  Ohms</a:t>
            </a:r>
          </a:p>
        </p:txBody>
      </p:sp>
      <p:sp>
        <p:nvSpPr>
          <p:cNvPr id="36" name="Slide Number Placeholder 35">
            <a:extLst>
              <a:ext uri="{FF2B5EF4-FFF2-40B4-BE49-F238E27FC236}">
                <a16:creationId xmlns:a16="http://schemas.microsoft.com/office/drawing/2014/main" id="{4F9879BF-9F47-4A6B-A435-0A4B16C37034}"/>
              </a:ext>
            </a:extLst>
          </p:cNvPr>
          <p:cNvSpPr>
            <a:spLocks noGrp="1"/>
          </p:cNvSpPr>
          <p:nvPr>
            <p:ph type="sldNum" sz="quarter" idx="12"/>
          </p:nvPr>
        </p:nvSpPr>
        <p:spPr/>
        <p:txBody>
          <a:bodyPr/>
          <a:lstStyle/>
          <a:p>
            <a:fld id="{8AE1AFEF-CD05-46F5-B211-4842696285F8}" type="slidenum">
              <a:rPr lang="en-US" smtClean="0"/>
              <a:t>4</a:t>
            </a:fld>
            <a:endParaRPr lang="en-US"/>
          </a:p>
        </p:txBody>
      </p:sp>
      <p:sp>
        <p:nvSpPr>
          <p:cNvPr id="37" name="TextBox 36">
            <a:extLst>
              <a:ext uri="{FF2B5EF4-FFF2-40B4-BE49-F238E27FC236}">
                <a16:creationId xmlns:a16="http://schemas.microsoft.com/office/drawing/2014/main" id="{7CA4E4F4-446B-4BDC-A26E-5BBB8397E4F9}"/>
              </a:ext>
            </a:extLst>
          </p:cNvPr>
          <p:cNvSpPr txBox="1"/>
          <p:nvPr/>
        </p:nvSpPr>
        <p:spPr>
          <a:xfrm>
            <a:off x="1402044" y="295640"/>
            <a:ext cx="8878029" cy="461665"/>
          </a:xfrm>
          <a:prstGeom prst="rect">
            <a:avLst/>
          </a:prstGeom>
          <a:noFill/>
        </p:spPr>
        <p:txBody>
          <a:bodyPr wrap="square" rtlCol="0">
            <a:spAutoFit/>
          </a:bodyPr>
          <a:lstStyle/>
          <a:p>
            <a:r>
              <a:rPr lang="en-US" sz="2400" dirty="0">
                <a:solidFill>
                  <a:srgbClr val="0070C0"/>
                </a:solidFill>
              </a:rPr>
              <a:t>Calculate the total resistance for the resistor network shown below.</a:t>
            </a:r>
          </a:p>
        </p:txBody>
      </p:sp>
    </p:spTree>
    <p:extLst>
      <p:ext uri="{BB962C8B-B14F-4D97-AF65-F5344CB8AC3E}">
        <p14:creationId xmlns:p14="http://schemas.microsoft.com/office/powerpoint/2010/main" val="49624861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fade">
                                      <p:cBhvr>
                                        <p:cTn id="7"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a:extLst>
              <a:ext uri="{FF2B5EF4-FFF2-40B4-BE49-F238E27FC236}">
                <a16:creationId xmlns:a16="http://schemas.microsoft.com/office/drawing/2014/main" id="{0B4AAB2A-AC1E-4CCF-917E-44653DF74B4A}"/>
              </a:ext>
            </a:extLst>
          </p:cNvPr>
          <p:cNvSpPr txBox="1"/>
          <p:nvPr/>
        </p:nvSpPr>
        <p:spPr>
          <a:xfrm>
            <a:off x="5590111" y="1548966"/>
            <a:ext cx="3341979" cy="523220"/>
          </a:xfrm>
          <a:prstGeom prst="rect">
            <a:avLst/>
          </a:prstGeom>
          <a:noFill/>
        </p:spPr>
        <p:txBody>
          <a:bodyPr wrap="square" rtlCol="0">
            <a:spAutoFit/>
          </a:bodyPr>
          <a:lstStyle/>
          <a:p>
            <a:r>
              <a:rPr lang="en-US" sz="2800" dirty="0"/>
              <a:t>R1   =   3,000  Ohms</a:t>
            </a:r>
          </a:p>
        </p:txBody>
      </p:sp>
      <p:sp>
        <p:nvSpPr>
          <p:cNvPr id="32" name="TextBox 31">
            <a:extLst>
              <a:ext uri="{FF2B5EF4-FFF2-40B4-BE49-F238E27FC236}">
                <a16:creationId xmlns:a16="http://schemas.microsoft.com/office/drawing/2014/main" id="{84FB3471-5704-49F1-AA06-69C91A1E655A}"/>
              </a:ext>
            </a:extLst>
          </p:cNvPr>
          <p:cNvSpPr txBox="1"/>
          <p:nvPr/>
        </p:nvSpPr>
        <p:spPr>
          <a:xfrm>
            <a:off x="5590111" y="2161034"/>
            <a:ext cx="3341979" cy="523220"/>
          </a:xfrm>
          <a:prstGeom prst="rect">
            <a:avLst/>
          </a:prstGeom>
          <a:noFill/>
        </p:spPr>
        <p:txBody>
          <a:bodyPr wrap="square" rtlCol="0">
            <a:spAutoFit/>
          </a:bodyPr>
          <a:lstStyle/>
          <a:p>
            <a:r>
              <a:rPr lang="en-US" sz="2800" dirty="0"/>
              <a:t>R2   =   3,000  Ohms</a:t>
            </a:r>
          </a:p>
        </p:txBody>
      </p:sp>
      <p:grpSp>
        <p:nvGrpSpPr>
          <p:cNvPr id="43" name="Group 42">
            <a:extLst>
              <a:ext uri="{FF2B5EF4-FFF2-40B4-BE49-F238E27FC236}">
                <a16:creationId xmlns:a16="http://schemas.microsoft.com/office/drawing/2014/main" id="{16726A89-A850-408D-B5B4-99303BB0F123}"/>
              </a:ext>
            </a:extLst>
          </p:cNvPr>
          <p:cNvGrpSpPr/>
          <p:nvPr/>
        </p:nvGrpSpPr>
        <p:grpSpPr>
          <a:xfrm>
            <a:off x="3155633" y="1188189"/>
            <a:ext cx="1518561" cy="1599724"/>
            <a:chOff x="3155633" y="1188189"/>
            <a:chExt cx="1518561" cy="1599724"/>
          </a:xfrm>
        </p:grpSpPr>
        <p:cxnSp>
          <p:nvCxnSpPr>
            <p:cNvPr id="34" name="Straight Connector 33">
              <a:extLst>
                <a:ext uri="{FF2B5EF4-FFF2-40B4-BE49-F238E27FC236}">
                  <a16:creationId xmlns:a16="http://schemas.microsoft.com/office/drawing/2014/main" id="{9AAD1181-BF66-463A-8855-0AA4514185A1}"/>
                </a:ext>
              </a:extLst>
            </p:cNvPr>
            <p:cNvCxnSpPr>
              <a:cxnSpLocks/>
              <a:endCxn id="15" idx="4"/>
            </p:cNvCxnSpPr>
            <p:nvPr/>
          </p:nvCxnSpPr>
          <p:spPr>
            <a:xfrm flipH="1" flipV="1">
              <a:off x="4613795" y="1723340"/>
              <a:ext cx="4210" cy="902104"/>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 name="Straight Connector 1">
              <a:extLst>
                <a:ext uri="{FF2B5EF4-FFF2-40B4-BE49-F238E27FC236}">
                  <a16:creationId xmlns:a16="http://schemas.microsoft.com/office/drawing/2014/main" id="{6C6439B8-06DF-4AE9-9E59-4D0AC12045B5}"/>
                </a:ext>
              </a:extLst>
            </p:cNvPr>
            <p:cNvCxnSpPr/>
            <p:nvPr/>
          </p:nvCxnSpPr>
          <p:spPr>
            <a:xfrm flipV="1">
              <a:off x="3198030" y="1674980"/>
              <a:ext cx="0" cy="820019"/>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grpSp>
          <p:nvGrpSpPr>
            <p:cNvPr id="3" name="Group 2">
              <a:extLst>
                <a:ext uri="{FF2B5EF4-FFF2-40B4-BE49-F238E27FC236}">
                  <a16:creationId xmlns:a16="http://schemas.microsoft.com/office/drawing/2014/main" id="{0201622F-C642-43EC-B167-599EAB1AD014}"/>
                </a:ext>
              </a:extLst>
            </p:cNvPr>
            <p:cNvGrpSpPr/>
            <p:nvPr/>
          </p:nvGrpSpPr>
          <p:grpSpPr>
            <a:xfrm>
              <a:off x="3155633" y="1188189"/>
              <a:ext cx="1512168" cy="679167"/>
              <a:chOff x="1259632" y="3433909"/>
              <a:chExt cx="1512168" cy="679167"/>
            </a:xfrm>
          </p:grpSpPr>
          <p:grpSp>
            <p:nvGrpSpPr>
              <p:cNvPr id="4" name="Group 3">
                <a:extLst>
                  <a:ext uri="{FF2B5EF4-FFF2-40B4-BE49-F238E27FC236}">
                    <a16:creationId xmlns:a16="http://schemas.microsoft.com/office/drawing/2014/main" id="{42E92682-7481-43D8-B684-EB87E111425F}"/>
                  </a:ext>
                </a:extLst>
              </p:cNvPr>
              <p:cNvGrpSpPr/>
              <p:nvPr/>
            </p:nvGrpSpPr>
            <p:grpSpPr>
              <a:xfrm>
                <a:off x="1259632" y="3681028"/>
                <a:ext cx="1512168" cy="432048"/>
                <a:chOff x="1259632" y="3681028"/>
                <a:chExt cx="1512168" cy="432048"/>
              </a:xfrm>
            </p:grpSpPr>
            <p:cxnSp>
              <p:nvCxnSpPr>
                <p:cNvPr id="6" name="Straight Connector 5">
                  <a:extLst>
                    <a:ext uri="{FF2B5EF4-FFF2-40B4-BE49-F238E27FC236}">
                      <a16:creationId xmlns:a16="http://schemas.microsoft.com/office/drawing/2014/main" id="{EE3D4EF1-F7C1-4D11-BD6A-DFE932475A68}"/>
                    </a:ext>
                  </a:extLst>
                </p:cNvPr>
                <p:cNvCxnSpPr/>
                <p:nvPr/>
              </p:nvCxnSpPr>
              <p:spPr>
                <a:xfrm flipV="1">
                  <a:off x="2123728"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0FF46D93-D3A0-4CAB-B383-45510C7329BF}"/>
                    </a:ext>
                  </a:extLst>
                </p:cNvPr>
                <p:cNvCxnSpPr/>
                <p:nvPr/>
              </p:nvCxnSpPr>
              <p:spPr>
                <a:xfrm>
                  <a:off x="1367644" y="3861048"/>
                  <a:ext cx="39604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5B2EDC43-28D0-4CF6-B029-73ADDB5D0331}"/>
                    </a:ext>
                  </a:extLst>
                </p:cNvPr>
                <p:cNvCxnSpPr/>
                <p:nvPr/>
              </p:nvCxnSpPr>
              <p:spPr>
                <a:xfrm>
                  <a:off x="1763688" y="3861048"/>
                  <a:ext cx="72008" cy="25202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6CF7451A-9F2B-4A2E-AB23-FA1F0629D81E}"/>
                    </a:ext>
                  </a:extLst>
                </p:cNvPr>
                <p:cNvCxnSpPr/>
                <p:nvPr/>
              </p:nvCxnSpPr>
              <p:spPr>
                <a:xfrm flipV="1">
                  <a:off x="1835696"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91D77EC5-8AFD-4809-A4DF-86969C16DEF2}"/>
                    </a:ext>
                  </a:extLst>
                </p:cNvPr>
                <p:cNvCxnSpPr/>
                <p:nvPr/>
              </p:nvCxnSpPr>
              <p:spPr>
                <a:xfrm>
                  <a:off x="1907704"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BD9D34E4-D5A9-40D0-84D6-847CAC5CBF69}"/>
                    </a:ext>
                  </a:extLst>
                </p:cNvPr>
                <p:cNvCxnSpPr/>
                <p:nvPr/>
              </p:nvCxnSpPr>
              <p:spPr>
                <a:xfrm flipV="1">
                  <a:off x="1979712"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DFAE1CA4-5559-4362-9DE2-8B7D6DCDB1A2}"/>
                    </a:ext>
                  </a:extLst>
                </p:cNvPr>
                <p:cNvCxnSpPr/>
                <p:nvPr/>
              </p:nvCxnSpPr>
              <p:spPr>
                <a:xfrm>
                  <a:off x="2051720"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4B1151DC-F37F-4FD9-9F39-1AAA96D9995E}"/>
                    </a:ext>
                  </a:extLst>
                </p:cNvPr>
                <p:cNvCxnSpPr/>
                <p:nvPr/>
              </p:nvCxnSpPr>
              <p:spPr>
                <a:xfrm>
                  <a:off x="2195736" y="3681028"/>
                  <a:ext cx="72008" cy="21602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4EC53534-8B1D-4D59-8C5F-BCFB885B859B}"/>
                    </a:ext>
                  </a:extLst>
                </p:cNvPr>
                <p:cNvCxnSpPr/>
                <p:nvPr/>
              </p:nvCxnSpPr>
              <p:spPr>
                <a:xfrm>
                  <a:off x="2267744" y="3897052"/>
                  <a:ext cx="39604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Oval 14">
                  <a:extLst>
                    <a:ext uri="{FF2B5EF4-FFF2-40B4-BE49-F238E27FC236}">
                      <a16:creationId xmlns:a16="http://schemas.microsoft.com/office/drawing/2014/main" id="{6EBC35DF-74E1-459F-B186-C66F173D5B5D}"/>
                    </a:ext>
                  </a:extLst>
                </p:cNvPr>
                <p:cNvSpPr/>
                <p:nvPr/>
              </p:nvSpPr>
              <p:spPr>
                <a:xfrm>
                  <a:off x="2663788" y="3843046"/>
                  <a:ext cx="108012" cy="126014"/>
                </a:xfrm>
                <a:prstGeom prst="ellipse">
                  <a:avLst/>
                </a:prstGeom>
                <a:solidFill>
                  <a:srgbClr val="FF00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6BC6B38F-BA6A-4D5D-A18E-FAB090C414A3}"/>
                    </a:ext>
                  </a:extLst>
                </p:cNvPr>
                <p:cNvSpPr/>
                <p:nvPr/>
              </p:nvSpPr>
              <p:spPr>
                <a:xfrm>
                  <a:off x="1259632" y="3794686"/>
                  <a:ext cx="108012" cy="12601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TextBox 4">
                <a:extLst>
                  <a:ext uri="{FF2B5EF4-FFF2-40B4-BE49-F238E27FC236}">
                    <a16:creationId xmlns:a16="http://schemas.microsoft.com/office/drawing/2014/main" id="{5E364475-500B-41FF-A473-C4C79BA4FA73}"/>
                  </a:ext>
                </a:extLst>
              </p:cNvPr>
              <p:cNvSpPr txBox="1"/>
              <p:nvPr/>
            </p:nvSpPr>
            <p:spPr>
              <a:xfrm>
                <a:off x="1509970" y="3433909"/>
                <a:ext cx="432048" cy="369332"/>
              </a:xfrm>
              <a:prstGeom prst="rect">
                <a:avLst/>
              </a:prstGeom>
              <a:noFill/>
            </p:spPr>
            <p:txBody>
              <a:bodyPr wrap="square" rtlCol="0">
                <a:spAutoFit/>
              </a:bodyPr>
              <a:lstStyle/>
              <a:p>
                <a:r>
                  <a:rPr lang="en-US" dirty="0"/>
                  <a:t>R1</a:t>
                </a:r>
              </a:p>
            </p:txBody>
          </p:sp>
        </p:grpSp>
        <p:grpSp>
          <p:nvGrpSpPr>
            <p:cNvPr id="17" name="Group 16">
              <a:extLst>
                <a:ext uri="{FF2B5EF4-FFF2-40B4-BE49-F238E27FC236}">
                  <a16:creationId xmlns:a16="http://schemas.microsoft.com/office/drawing/2014/main" id="{10E0D130-19F7-4529-9B93-372170690434}"/>
                </a:ext>
              </a:extLst>
            </p:cNvPr>
            <p:cNvGrpSpPr/>
            <p:nvPr/>
          </p:nvGrpSpPr>
          <p:grpSpPr>
            <a:xfrm>
              <a:off x="3162026" y="2108746"/>
              <a:ext cx="1512168" cy="679167"/>
              <a:chOff x="1259632" y="3433909"/>
              <a:chExt cx="1512168" cy="679167"/>
            </a:xfrm>
          </p:grpSpPr>
          <p:grpSp>
            <p:nvGrpSpPr>
              <p:cNvPr id="18" name="Group 17">
                <a:extLst>
                  <a:ext uri="{FF2B5EF4-FFF2-40B4-BE49-F238E27FC236}">
                    <a16:creationId xmlns:a16="http://schemas.microsoft.com/office/drawing/2014/main" id="{C90F2E2F-2962-4303-8BE6-913C734F2906}"/>
                  </a:ext>
                </a:extLst>
              </p:cNvPr>
              <p:cNvGrpSpPr/>
              <p:nvPr/>
            </p:nvGrpSpPr>
            <p:grpSpPr>
              <a:xfrm>
                <a:off x="1259632" y="3681028"/>
                <a:ext cx="1512168" cy="432048"/>
                <a:chOff x="1259632" y="3681028"/>
                <a:chExt cx="1512168" cy="432048"/>
              </a:xfrm>
            </p:grpSpPr>
            <p:cxnSp>
              <p:nvCxnSpPr>
                <p:cNvPr id="20" name="Straight Connector 19">
                  <a:extLst>
                    <a:ext uri="{FF2B5EF4-FFF2-40B4-BE49-F238E27FC236}">
                      <a16:creationId xmlns:a16="http://schemas.microsoft.com/office/drawing/2014/main" id="{FA3362D8-F305-42A5-939E-65D20A10B1F8}"/>
                    </a:ext>
                  </a:extLst>
                </p:cNvPr>
                <p:cNvCxnSpPr/>
                <p:nvPr/>
              </p:nvCxnSpPr>
              <p:spPr>
                <a:xfrm flipV="1">
                  <a:off x="2123728"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B97D7A21-4F56-48AE-B0D6-1A7BA07942BD}"/>
                    </a:ext>
                  </a:extLst>
                </p:cNvPr>
                <p:cNvCxnSpPr/>
                <p:nvPr/>
              </p:nvCxnSpPr>
              <p:spPr>
                <a:xfrm>
                  <a:off x="1367644" y="3861048"/>
                  <a:ext cx="39604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F1A05ADA-7C2D-45E6-88FA-72605F1AB06C}"/>
                    </a:ext>
                  </a:extLst>
                </p:cNvPr>
                <p:cNvCxnSpPr/>
                <p:nvPr/>
              </p:nvCxnSpPr>
              <p:spPr>
                <a:xfrm>
                  <a:off x="1763688" y="3861048"/>
                  <a:ext cx="72008" cy="25202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101AC0AD-E6A5-49BB-B802-BF4268A585E3}"/>
                    </a:ext>
                  </a:extLst>
                </p:cNvPr>
                <p:cNvCxnSpPr/>
                <p:nvPr/>
              </p:nvCxnSpPr>
              <p:spPr>
                <a:xfrm flipV="1">
                  <a:off x="1835696"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2FCA194-12EF-4A26-8E4D-0739D0D52A05}"/>
                    </a:ext>
                  </a:extLst>
                </p:cNvPr>
                <p:cNvCxnSpPr/>
                <p:nvPr/>
              </p:nvCxnSpPr>
              <p:spPr>
                <a:xfrm>
                  <a:off x="1907704"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3D35FF30-8DF3-441E-939B-7EDB553A885F}"/>
                    </a:ext>
                  </a:extLst>
                </p:cNvPr>
                <p:cNvCxnSpPr/>
                <p:nvPr/>
              </p:nvCxnSpPr>
              <p:spPr>
                <a:xfrm flipV="1">
                  <a:off x="1979712"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B43487E7-C00F-44BD-8AB1-EFF7D2662B88}"/>
                    </a:ext>
                  </a:extLst>
                </p:cNvPr>
                <p:cNvCxnSpPr/>
                <p:nvPr/>
              </p:nvCxnSpPr>
              <p:spPr>
                <a:xfrm>
                  <a:off x="2051720"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6EAF65E9-09B7-42A8-9A52-E0AEAC07BD9D}"/>
                    </a:ext>
                  </a:extLst>
                </p:cNvPr>
                <p:cNvCxnSpPr/>
                <p:nvPr/>
              </p:nvCxnSpPr>
              <p:spPr>
                <a:xfrm>
                  <a:off x="2195736" y="3681028"/>
                  <a:ext cx="72008" cy="21602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AEB1DCBF-8B7C-49B2-88B3-0CAEF9CFE485}"/>
                    </a:ext>
                  </a:extLst>
                </p:cNvPr>
                <p:cNvCxnSpPr/>
                <p:nvPr/>
              </p:nvCxnSpPr>
              <p:spPr>
                <a:xfrm>
                  <a:off x="2267744" y="3897052"/>
                  <a:ext cx="39604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9" name="Oval 28">
                  <a:extLst>
                    <a:ext uri="{FF2B5EF4-FFF2-40B4-BE49-F238E27FC236}">
                      <a16:creationId xmlns:a16="http://schemas.microsoft.com/office/drawing/2014/main" id="{068628A4-B5D5-4AC0-B938-352D6EF628AD}"/>
                    </a:ext>
                  </a:extLst>
                </p:cNvPr>
                <p:cNvSpPr/>
                <p:nvPr/>
              </p:nvSpPr>
              <p:spPr>
                <a:xfrm>
                  <a:off x="2663788" y="3843046"/>
                  <a:ext cx="108012" cy="126014"/>
                </a:xfrm>
                <a:prstGeom prst="ellipse">
                  <a:avLst/>
                </a:prstGeom>
                <a:solidFill>
                  <a:srgbClr val="FF00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D62C1F2A-1839-436F-A47C-3F7CAFF969F6}"/>
                    </a:ext>
                  </a:extLst>
                </p:cNvPr>
                <p:cNvSpPr/>
                <p:nvPr/>
              </p:nvSpPr>
              <p:spPr>
                <a:xfrm>
                  <a:off x="1259632" y="3794686"/>
                  <a:ext cx="108012" cy="12601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 name="TextBox 18">
                <a:extLst>
                  <a:ext uri="{FF2B5EF4-FFF2-40B4-BE49-F238E27FC236}">
                    <a16:creationId xmlns:a16="http://schemas.microsoft.com/office/drawing/2014/main" id="{442540C3-E72B-45FF-B61F-126747FAA8C6}"/>
                  </a:ext>
                </a:extLst>
              </p:cNvPr>
              <p:cNvSpPr txBox="1"/>
              <p:nvPr/>
            </p:nvSpPr>
            <p:spPr>
              <a:xfrm>
                <a:off x="1509970" y="3433909"/>
                <a:ext cx="432048" cy="369332"/>
              </a:xfrm>
              <a:prstGeom prst="rect">
                <a:avLst/>
              </a:prstGeom>
              <a:noFill/>
            </p:spPr>
            <p:txBody>
              <a:bodyPr wrap="square" rtlCol="0">
                <a:spAutoFit/>
              </a:bodyPr>
              <a:lstStyle/>
              <a:p>
                <a:r>
                  <a:rPr lang="en-US" dirty="0"/>
                  <a:t>R2</a:t>
                </a:r>
              </a:p>
            </p:txBody>
          </p:sp>
        </p:grpSp>
      </p:grpSp>
      <p:sp>
        <p:nvSpPr>
          <p:cNvPr id="35" name="TextBox 34">
            <a:extLst>
              <a:ext uri="{FF2B5EF4-FFF2-40B4-BE49-F238E27FC236}">
                <a16:creationId xmlns:a16="http://schemas.microsoft.com/office/drawing/2014/main" id="{41C1524A-27A7-4A19-A97B-F9048ED32321}"/>
              </a:ext>
            </a:extLst>
          </p:cNvPr>
          <p:cNvSpPr txBox="1"/>
          <p:nvPr/>
        </p:nvSpPr>
        <p:spPr>
          <a:xfrm>
            <a:off x="618771" y="3257352"/>
            <a:ext cx="11257768" cy="2677656"/>
          </a:xfrm>
          <a:prstGeom prst="rect">
            <a:avLst/>
          </a:prstGeom>
          <a:noFill/>
        </p:spPr>
        <p:txBody>
          <a:bodyPr wrap="square" rtlCol="0">
            <a:spAutoFit/>
          </a:bodyPr>
          <a:lstStyle/>
          <a:p>
            <a:r>
              <a:rPr lang="en-US" sz="2400" dirty="0">
                <a:solidFill>
                  <a:srgbClr val="FF0000"/>
                </a:solidFill>
              </a:rPr>
              <a:t>  </a:t>
            </a:r>
            <a:r>
              <a:rPr lang="en-US" sz="2400" dirty="0"/>
              <a:t>1              1            1                    1                          1                             2                             </a:t>
            </a:r>
          </a:p>
          <a:p>
            <a:r>
              <a:rPr lang="en-US" sz="2400" dirty="0"/>
              <a:t>-----   =   ------  +  ------   =   ---------------   +   --------------     =     ---------------  </a:t>
            </a:r>
          </a:p>
          <a:p>
            <a:r>
              <a:rPr lang="en-US" sz="2400" dirty="0"/>
              <a:t>  R</a:t>
            </a:r>
            <a:r>
              <a:rPr lang="en-US" sz="2400" baseline="-25000" dirty="0"/>
              <a:t>t</a:t>
            </a:r>
            <a:r>
              <a:rPr lang="en-US" sz="2400" dirty="0"/>
              <a:t>            R</a:t>
            </a:r>
            <a:r>
              <a:rPr lang="en-US" sz="2400" baseline="-25000" dirty="0"/>
              <a:t>1</a:t>
            </a:r>
            <a:r>
              <a:rPr lang="en-US" sz="2400" dirty="0"/>
              <a:t>           R</a:t>
            </a:r>
            <a:r>
              <a:rPr lang="en-US" sz="2400" baseline="-25000" dirty="0"/>
              <a:t>2</a:t>
            </a:r>
            <a:r>
              <a:rPr lang="en-US" sz="2400" dirty="0"/>
              <a:t>          3,000 Ohm         3,000 Ohm            3,000 Ohm        </a:t>
            </a:r>
          </a:p>
          <a:p>
            <a:endParaRPr lang="en-US" sz="2400" dirty="0"/>
          </a:p>
          <a:p>
            <a:r>
              <a:rPr lang="en-US" sz="2400" dirty="0"/>
              <a:t>  1                   2</a:t>
            </a:r>
          </a:p>
          <a:p>
            <a:r>
              <a:rPr lang="en-US" sz="2400" dirty="0"/>
              <a:t>-----   =   ---------------   =   0.00067     But we need to invert to get R</a:t>
            </a:r>
            <a:r>
              <a:rPr lang="en-US" sz="2400" baseline="-25000" dirty="0"/>
              <a:t>t</a:t>
            </a:r>
            <a:r>
              <a:rPr lang="en-US" sz="2400" dirty="0"/>
              <a:t>   =   </a:t>
            </a:r>
            <a:r>
              <a:rPr lang="en-US" sz="2400" b="1" dirty="0"/>
              <a:t>1,492 Ohms </a:t>
            </a:r>
          </a:p>
          <a:p>
            <a:r>
              <a:rPr lang="en-US" sz="2400" dirty="0"/>
              <a:t>  </a:t>
            </a:r>
            <a:r>
              <a:rPr lang="en-US" sz="2400" dirty="0" err="1"/>
              <a:t>R</a:t>
            </a:r>
            <a:r>
              <a:rPr lang="en-US" sz="2400" baseline="-25000" dirty="0" err="1"/>
              <a:t>t</a:t>
            </a:r>
            <a:r>
              <a:rPr lang="en-US" sz="2400" dirty="0"/>
              <a:t>          3,000 Ohm</a:t>
            </a:r>
          </a:p>
        </p:txBody>
      </p:sp>
      <p:sp>
        <p:nvSpPr>
          <p:cNvPr id="40" name="Slide Number Placeholder 39">
            <a:extLst>
              <a:ext uri="{FF2B5EF4-FFF2-40B4-BE49-F238E27FC236}">
                <a16:creationId xmlns:a16="http://schemas.microsoft.com/office/drawing/2014/main" id="{A2C29E06-00B8-4A50-97D0-4BA2E92EAA58}"/>
              </a:ext>
            </a:extLst>
          </p:cNvPr>
          <p:cNvSpPr>
            <a:spLocks noGrp="1"/>
          </p:cNvSpPr>
          <p:nvPr>
            <p:ph type="sldNum" sz="quarter" idx="12"/>
          </p:nvPr>
        </p:nvSpPr>
        <p:spPr/>
        <p:txBody>
          <a:bodyPr/>
          <a:lstStyle/>
          <a:p>
            <a:fld id="{8AE1AFEF-CD05-46F5-B211-4842696285F8}" type="slidenum">
              <a:rPr lang="en-US" smtClean="0"/>
              <a:t>5</a:t>
            </a:fld>
            <a:endParaRPr lang="en-US"/>
          </a:p>
        </p:txBody>
      </p:sp>
      <p:sp>
        <p:nvSpPr>
          <p:cNvPr id="38" name="TextBox 37">
            <a:extLst>
              <a:ext uri="{FF2B5EF4-FFF2-40B4-BE49-F238E27FC236}">
                <a16:creationId xmlns:a16="http://schemas.microsoft.com/office/drawing/2014/main" id="{74D10024-A125-41D5-9572-A1A9639F4D4C}"/>
              </a:ext>
            </a:extLst>
          </p:cNvPr>
          <p:cNvSpPr txBox="1"/>
          <p:nvPr/>
        </p:nvSpPr>
        <p:spPr>
          <a:xfrm>
            <a:off x="1402044" y="295640"/>
            <a:ext cx="8878029" cy="461665"/>
          </a:xfrm>
          <a:prstGeom prst="rect">
            <a:avLst/>
          </a:prstGeom>
          <a:noFill/>
        </p:spPr>
        <p:txBody>
          <a:bodyPr wrap="square" rtlCol="0">
            <a:spAutoFit/>
          </a:bodyPr>
          <a:lstStyle/>
          <a:p>
            <a:r>
              <a:rPr lang="en-US" sz="2400" dirty="0">
                <a:solidFill>
                  <a:srgbClr val="0070C0"/>
                </a:solidFill>
              </a:rPr>
              <a:t>Calculate the total resistance for the resistor network shown below.</a:t>
            </a:r>
          </a:p>
        </p:txBody>
      </p:sp>
    </p:spTree>
    <p:extLst>
      <p:ext uri="{BB962C8B-B14F-4D97-AF65-F5344CB8AC3E}">
        <p14:creationId xmlns:p14="http://schemas.microsoft.com/office/powerpoint/2010/main" val="68297772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fade">
                                      <p:cBhvr>
                                        <p:cTn id="7"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5BE4226-03C9-4260-811B-DEEB0C940CF2}"/>
              </a:ext>
            </a:extLst>
          </p:cNvPr>
          <p:cNvSpPr>
            <a:spLocks noGrp="1"/>
          </p:cNvSpPr>
          <p:nvPr>
            <p:ph type="sldNum" sz="quarter" idx="12"/>
          </p:nvPr>
        </p:nvSpPr>
        <p:spPr/>
        <p:txBody>
          <a:bodyPr/>
          <a:lstStyle/>
          <a:p>
            <a:fld id="{8AE1AFEF-CD05-46F5-B211-4842696285F8}" type="slidenum">
              <a:rPr lang="en-US" smtClean="0"/>
              <a:t>6</a:t>
            </a:fld>
            <a:endParaRPr lang="en-US"/>
          </a:p>
        </p:txBody>
      </p:sp>
      <p:grpSp>
        <p:nvGrpSpPr>
          <p:cNvPr id="3" name="Group 2">
            <a:extLst>
              <a:ext uri="{FF2B5EF4-FFF2-40B4-BE49-F238E27FC236}">
                <a16:creationId xmlns:a16="http://schemas.microsoft.com/office/drawing/2014/main" id="{FF23CA44-BC62-45CF-A0B2-6D0046B3D791}"/>
              </a:ext>
            </a:extLst>
          </p:cNvPr>
          <p:cNvGrpSpPr/>
          <p:nvPr/>
        </p:nvGrpSpPr>
        <p:grpSpPr>
          <a:xfrm>
            <a:off x="3050785" y="1083085"/>
            <a:ext cx="5580545" cy="2190440"/>
            <a:chOff x="921783" y="1485995"/>
            <a:chExt cx="5580545" cy="2190440"/>
          </a:xfrm>
        </p:grpSpPr>
        <p:grpSp>
          <p:nvGrpSpPr>
            <p:cNvPr id="5" name="Group 4">
              <a:extLst>
                <a:ext uri="{FF2B5EF4-FFF2-40B4-BE49-F238E27FC236}">
                  <a16:creationId xmlns:a16="http://schemas.microsoft.com/office/drawing/2014/main" id="{9F4A361F-2F47-4D8E-B118-71FB75FD5C39}"/>
                </a:ext>
              </a:extLst>
            </p:cNvPr>
            <p:cNvGrpSpPr/>
            <p:nvPr/>
          </p:nvGrpSpPr>
          <p:grpSpPr>
            <a:xfrm>
              <a:off x="4559125" y="1485995"/>
              <a:ext cx="1861537" cy="2190440"/>
              <a:chOff x="5524751" y="961311"/>
              <a:chExt cx="1861537" cy="2190440"/>
            </a:xfrm>
          </p:grpSpPr>
          <p:cxnSp>
            <p:nvCxnSpPr>
              <p:cNvPr id="9" name="Straight Connector 8">
                <a:extLst>
                  <a:ext uri="{FF2B5EF4-FFF2-40B4-BE49-F238E27FC236}">
                    <a16:creationId xmlns:a16="http://schemas.microsoft.com/office/drawing/2014/main" id="{D8F0A985-F34B-438E-9619-5AB284E3067C}"/>
                  </a:ext>
                </a:extLst>
              </p:cNvPr>
              <p:cNvCxnSpPr>
                <a:cxnSpLocks/>
              </p:cNvCxnSpPr>
              <p:nvPr/>
            </p:nvCxnSpPr>
            <p:spPr>
              <a:xfrm flipH="1" flipV="1">
                <a:off x="6993391" y="1547283"/>
                <a:ext cx="6393" cy="920557"/>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AD069AF7-0248-46DD-9EA8-219A6726B5D6}"/>
                  </a:ext>
                </a:extLst>
              </p:cNvPr>
              <p:cNvCxnSpPr/>
              <p:nvPr/>
            </p:nvCxnSpPr>
            <p:spPr>
              <a:xfrm flipV="1">
                <a:off x="5567148" y="1545087"/>
                <a:ext cx="0" cy="820019"/>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grpSp>
            <p:nvGrpSpPr>
              <p:cNvPr id="7" name="Group 6">
                <a:extLst>
                  <a:ext uri="{FF2B5EF4-FFF2-40B4-BE49-F238E27FC236}">
                    <a16:creationId xmlns:a16="http://schemas.microsoft.com/office/drawing/2014/main" id="{94ED206E-0EEB-4B2E-B409-283149F5B921}"/>
                  </a:ext>
                </a:extLst>
              </p:cNvPr>
              <p:cNvGrpSpPr/>
              <p:nvPr/>
            </p:nvGrpSpPr>
            <p:grpSpPr>
              <a:xfrm>
                <a:off x="5524751" y="961311"/>
                <a:ext cx="1647951" cy="776152"/>
                <a:chOff x="1259632" y="3336924"/>
                <a:chExt cx="1647951" cy="776152"/>
              </a:xfrm>
            </p:grpSpPr>
            <p:grpSp>
              <p:nvGrpSpPr>
                <p:cNvPr id="23" name="Group 22">
                  <a:extLst>
                    <a:ext uri="{FF2B5EF4-FFF2-40B4-BE49-F238E27FC236}">
                      <a16:creationId xmlns:a16="http://schemas.microsoft.com/office/drawing/2014/main" id="{98729826-730A-416F-AD3D-E653CADA9579}"/>
                    </a:ext>
                  </a:extLst>
                </p:cNvPr>
                <p:cNvGrpSpPr/>
                <p:nvPr/>
              </p:nvGrpSpPr>
              <p:grpSpPr>
                <a:xfrm>
                  <a:off x="1259632" y="3681028"/>
                  <a:ext cx="1512168" cy="432048"/>
                  <a:chOff x="1259632" y="3681028"/>
                  <a:chExt cx="1512168" cy="432048"/>
                </a:xfrm>
              </p:grpSpPr>
              <p:cxnSp>
                <p:nvCxnSpPr>
                  <p:cNvPr id="25" name="Straight Connector 24">
                    <a:extLst>
                      <a:ext uri="{FF2B5EF4-FFF2-40B4-BE49-F238E27FC236}">
                        <a16:creationId xmlns:a16="http://schemas.microsoft.com/office/drawing/2014/main" id="{39BEE4DC-1FBE-4A5A-9A1F-599ED2742132}"/>
                      </a:ext>
                    </a:extLst>
                  </p:cNvPr>
                  <p:cNvCxnSpPr/>
                  <p:nvPr/>
                </p:nvCxnSpPr>
                <p:spPr>
                  <a:xfrm flipV="1">
                    <a:off x="2123728"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0E6343F5-7190-4DA6-BDE4-568E4D99F850}"/>
                      </a:ext>
                    </a:extLst>
                  </p:cNvPr>
                  <p:cNvCxnSpPr/>
                  <p:nvPr/>
                </p:nvCxnSpPr>
                <p:spPr>
                  <a:xfrm>
                    <a:off x="1367644" y="3861048"/>
                    <a:ext cx="39604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FCA36777-2D3C-4893-A5D8-17F4A52E2306}"/>
                      </a:ext>
                    </a:extLst>
                  </p:cNvPr>
                  <p:cNvCxnSpPr/>
                  <p:nvPr/>
                </p:nvCxnSpPr>
                <p:spPr>
                  <a:xfrm>
                    <a:off x="1763688" y="3861048"/>
                    <a:ext cx="72008" cy="25202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367154E5-44F8-4B24-BD61-12D7643BBE7F}"/>
                      </a:ext>
                    </a:extLst>
                  </p:cNvPr>
                  <p:cNvCxnSpPr/>
                  <p:nvPr/>
                </p:nvCxnSpPr>
                <p:spPr>
                  <a:xfrm flipV="1">
                    <a:off x="1835696"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45D8A355-4C19-49DE-A7C2-CF112214B274}"/>
                      </a:ext>
                    </a:extLst>
                  </p:cNvPr>
                  <p:cNvCxnSpPr/>
                  <p:nvPr/>
                </p:nvCxnSpPr>
                <p:spPr>
                  <a:xfrm>
                    <a:off x="1907704"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63EEFC29-8B00-4E61-930D-BA86CCBBDF81}"/>
                      </a:ext>
                    </a:extLst>
                  </p:cNvPr>
                  <p:cNvCxnSpPr/>
                  <p:nvPr/>
                </p:nvCxnSpPr>
                <p:spPr>
                  <a:xfrm flipV="1">
                    <a:off x="1979712"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C0236D8-7FC6-4281-AF12-320D3E5BDCF5}"/>
                      </a:ext>
                    </a:extLst>
                  </p:cNvPr>
                  <p:cNvCxnSpPr/>
                  <p:nvPr/>
                </p:nvCxnSpPr>
                <p:spPr>
                  <a:xfrm>
                    <a:off x="2051720"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919AF8F-B4D5-47FD-810F-8FF750117204}"/>
                      </a:ext>
                    </a:extLst>
                  </p:cNvPr>
                  <p:cNvCxnSpPr/>
                  <p:nvPr/>
                </p:nvCxnSpPr>
                <p:spPr>
                  <a:xfrm>
                    <a:off x="2195736" y="3681028"/>
                    <a:ext cx="72008" cy="21602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39AF275F-94DE-4119-A326-6C108070045F}"/>
                      </a:ext>
                    </a:extLst>
                  </p:cNvPr>
                  <p:cNvCxnSpPr/>
                  <p:nvPr/>
                </p:nvCxnSpPr>
                <p:spPr>
                  <a:xfrm>
                    <a:off x="2267744" y="3897052"/>
                    <a:ext cx="39604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4" name="Oval 33">
                    <a:extLst>
                      <a:ext uri="{FF2B5EF4-FFF2-40B4-BE49-F238E27FC236}">
                        <a16:creationId xmlns:a16="http://schemas.microsoft.com/office/drawing/2014/main" id="{67711C7C-93D5-4A7B-918E-EA208E97BA06}"/>
                      </a:ext>
                    </a:extLst>
                  </p:cNvPr>
                  <p:cNvSpPr/>
                  <p:nvPr/>
                </p:nvSpPr>
                <p:spPr>
                  <a:xfrm>
                    <a:off x="2663788" y="3843046"/>
                    <a:ext cx="108012" cy="126014"/>
                  </a:xfrm>
                  <a:prstGeom prst="ellipse">
                    <a:avLst/>
                  </a:prstGeom>
                  <a:solidFill>
                    <a:srgbClr val="FF00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id="{F68465FD-58B7-450D-B40F-86A86B9A25F8}"/>
                      </a:ext>
                    </a:extLst>
                  </p:cNvPr>
                  <p:cNvSpPr/>
                  <p:nvPr/>
                </p:nvSpPr>
                <p:spPr>
                  <a:xfrm>
                    <a:off x="1259632" y="3794686"/>
                    <a:ext cx="108012" cy="12601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 name="TextBox 23">
                  <a:extLst>
                    <a:ext uri="{FF2B5EF4-FFF2-40B4-BE49-F238E27FC236}">
                      <a16:creationId xmlns:a16="http://schemas.microsoft.com/office/drawing/2014/main" id="{73F86DEF-187E-436C-83E2-BC322ECBD939}"/>
                    </a:ext>
                  </a:extLst>
                </p:cNvPr>
                <p:cNvSpPr txBox="1"/>
                <p:nvPr/>
              </p:nvSpPr>
              <p:spPr>
                <a:xfrm>
                  <a:off x="1551535" y="3336924"/>
                  <a:ext cx="1356048" cy="369332"/>
                </a:xfrm>
                <a:prstGeom prst="rect">
                  <a:avLst/>
                </a:prstGeom>
                <a:noFill/>
              </p:spPr>
              <p:txBody>
                <a:bodyPr wrap="square" rtlCol="0">
                  <a:spAutoFit/>
                </a:bodyPr>
                <a:lstStyle/>
                <a:p>
                  <a:r>
                    <a:rPr lang="en-US" dirty="0"/>
                    <a:t>1000 Ohm</a:t>
                  </a:r>
                </a:p>
              </p:txBody>
            </p:sp>
          </p:grpSp>
          <p:grpSp>
            <p:nvGrpSpPr>
              <p:cNvPr id="8" name="Group 7">
                <a:extLst>
                  <a:ext uri="{FF2B5EF4-FFF2-40B4-BE49-F238E27FC236}">
                    <a16:creationId xmlns:a16="http://schemas.microsoft.com/office/drawing/2014/main" id="{0FCF4A6B-3B2D-429B-BA41-B83B60CB4A7B}"/>
                  </a:ext>
                </a:extLst>
              </p:cNvPr>
              <p:cNvGrpSpPr/>
              <p:nvPr/>
            </p:nvGrpSpPr>
            <p:grpSpPr>
              <a:xfrm>
                <a:off x="5531144" y="2225972"/>
                <a:ext cx="1855144" cy="925779"/>
                <a:chOff x="1259632" y="3681028"/>
                <a:chExt cx="1855144" cy="925779"/>
              </a:xfrm>
            </p:grpSpPr>
            <p:grpSp>
              <p:nvGrpSpPr>
                <p:cNvPr id="10" name="Group 9">
                  <a:extLst>
                    <a:ext uri="{FF2B5EF4-FFF2-40B4-BE49-F238E27FC236}">
                      <a16:creationId xmlns:a16="http://schemas.microsoft.com/office/drawing/2014/main" id="{41D4D154-DC10-44B6-9F5D-B03427374BE3}"/>
                    </a:ext>
                  </a:extLst>
                </p:cNvPr>
                <p:cNvGrpSpPr/>
                <p:nvPr/>
              </p:nvGrpSpPr>
              <p:grpSpPr>
                <a:xfrm>
                  <a:off x="1259632" y="3681028"/>
                  <a:ext cx="1512168" cy="432048"/>
                  <a:chOff x="1259632" y="3681028"/>
                  <a:chExt cx="1512168" cy="432048"/>
                </a:xfrm>
              </p:grpSpPr>
              <p:cxnSp>
                <p:nvCxnSpPr>
                  <p:cNvPr id="12" name="Straight Connector 11">
                    <a:extLst>
                      <a:ext uri="{FF2B5EF4-FFF2-40B4-BE49-F238E27FC236}">
                        <a16:creationId xmlns:a16="http://schemas.microsoft.com/office/drawing/2014/main" id="{97F127A6-F724-45A7-A6F4-B39117D76989}"/>
                      </a:ext>
                    </a:extLst>
                  </p:cNvPr>
                  <p:cNvCxnSpPr/>
                  <p:nvPr/>
                </p:nvCxnSpPr>
                <p:spPr>
                  <a:xfrm flipV="1">
                    <a:off x="2123728"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7B559F8A-592D-4746-940C-F6C77923FEBF}"/>
                      </a:ext>
                    </a:extLst>
                  </p:cNvPr>
                  <p:cNvCxnSpPr/>
                  <p:nvPr/>
                </p:nvCxnSpPr>
                <p:spPr>
                  <a:xfrm>
                    <a:off x="1367644" y="3861048"/>
                    <a:ext cx="39604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0BAD02A0-864D-465B-A0EE-5A6F6271003D}"/>
                      </a:ext>
                    </a:extLst>
                  </p:cNvPr>
                  <p:cNvCxnSpPr/>
                  <p:nvPr/>
                </p:nvCxnSpPr>
                <p:spPr>
                  <a:xfrm>
                    <a:off x="1763688" y="3861048"/>
                    <a:ext cx="72008" cy="25202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1525C43-C16D-42AD-B235-EF72DF2C3923}"/>
                      </a:ext>
                    </a:extLst>
                  </p:cNvPr>
                  <p:cNvCxnSpPr/>
                  <p:nvPr/>
                </p:nvCxnSpPr>
                <p:spPr>
                  <a:xfrm flipV="1">
                    <a:off x="1835696"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8946F661-74EA-45C9-9597-C372F31FA49B}"/>
                      </a:ext>
                    </a:extLst>
                  </p:cNvPr>
                  <p:cNvCxnSpPr/>
                  <p:nvPr/>
                </p:nvCxnSpPr>
                <p:spPr>
                  <a:xfrm>
                    <a:off x="1907704"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B5EAFD5-624E-437A-808D-696FBCD6E6EA}"/>
                      </a:ext>
                    </a:extLst>
                  </p:cNvPr>
                  <p:cNvCxnSpPr/>
                  <p:nvPr/>
                </p:nvCxnSpPr>
                <p:spPr>
                  <a:xfrm flipV="1">
                    <a:off x="1979712"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CAD30B57-F39E-41CE-935E-C5B62DFA396A}"/>
                      </a:ext>
                    </a:extLst>
                  </p:cNvPr>
                  <p:cNvCxnSpPr/>
                  <p:nvPr/>
                </p:nvCxnSpPr>
                <p:spPr>
                  <a:xfrm>
                    <a:off x="2051720"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9B6D2D0C-8C64-41A5-8A17-EFA9D6C8DFB6}"/>
                      </a:ext>
                    </a:extLst>
                  </p:cNvPr>
                  <p:cNvCxnSpPr/>
                  <p:nvPr/>
                </p:nvCxnSpPr>
                <p:spPr>
                  <a:xfrm>
                    <a:off x="2195736" y="3681028"/>
                    <a:ext cx="72008" cy="21602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1CDE26B-9E24-494E-A031-65A0F9251657}"/>
                      </a:ext>
                    </a:extLst>
                  </p:cNvPr>
                  <p:cNvCxnSpPr/>
                  <p:nvPr/>
                </p:nvCxnSpPr>
                <p:spPr>
                  <a:xfrm>
                    <a:off x="2267744" y="3897052"/>
                    <a:ext cx="39604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1" name="Oval 20">
                    <a:extLst>
                      <a:ext uri="{FF2B5EF4-FFF2-40B4-BE49-F238E27FC236}">
                        <a16:creationId xmlns:a16="http://schemas.microsoft.com/office/drawing/2014/main" id="{9915B131-3899-4D8D-8DD9-ADC29451F93E}"/>
                      </a:ext>
                    </a:extLst>
                  </p:cNvPr>
                  <p:cNvSpPr/>
                  <p:nvPr/>
                </p:nvSpPr>
                <p:spPr>
                  <a:xfrm>
                    <a:off x="2663788" y="3843046"/>
                    <a:ext cx="108012" cy="126014"/>
                  </a:xfrm>
                  <a:prstGeom prst="ellipse">
                    <a:avLst/>
                  </a:prstGeom>
                  <a:solidFill>
                    <a:srgbClr val="FF00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86455D1E-9DCA-463B-97B0-6A1890902E65}"/>
                      </a:ext>
                    </a:extLst>
                  </p:cNvPr>
                  <p:cNvSpPr/>
                  <p:nvPr/>
                </p:nvSpPr>
                <p:spPr>
                  <a:xfrm>
                    <a:off x="1259632" y="3794686"/>
                    <a:ext cx="108012" cy="12601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TextBox 10">
                  <a:extLst>
                    <a:ext uri="{FF2B5EF4-FFF2-40B4-BE49-F238E27FC236}">
                      <a16:creationId xmlns:a16="http://schemas.microsoft.com/office/drawing/2014/main" id="{0D64182E-2BFC-40BD-89F0-6C1BA14922AC}"/>
                    </a:ext>
                  </a:extLst>
                </p:cNvPr>
                <p:cNvSpPr txBox="1"/>
                <p:nvPr/>
              </p:nvSpPr>
              <p:spPr>
                <a:xfrm>
                  <a:off x="1565390" y="4237475"/>
                  <a:ext cx="1549386" cy="369332"/>
                </a:xfrm>
                <a:prstGeom prst="rect">
                  <a:avLst/>
                </a:prstGeom>
                <a:noFill/>
              </p:spPr>
              <p:txBody>
                <a:bodyPr wrap="square" rtlCol="0">
                  <a:spAutoFit/>
                </a:bodyPr>
                <a:lstStyle/>
                <a:p>
                  <a:r>
                    <a:rPr lang="en-US" dirty="0"/>
                    <a:t>3000 Ohm</a:t>
                  </a:r>
                </a:p>
              </p:txBody>
            </p:sp>
          </p:grpSp>
        </p:grpSp>
        <p:grpSp>
          <p:nvGrpSpPr>
            <p:cNvPr id="36" name="Group 35">
              <a:extLst>
                <a:ext uri="{FF2B5EF4-FFF2-40B4-BE49-F238E27FC236}">
                  <a16:creationId xmlns:a16="http://schemas.microsoft.com/office/drawing/2014/main" id="{120DA4C5-5A33-410C-BE42-1AF32979A4FD}"/>
                </a:ext>
              </a:extLst>
            </p:cNvPr>
            <p:cNvGrpSpPr/>
            <p:nvPr/>
          </p:nvGrpSpPr>
          <p:grpSpPr>
            <a:xfrm>
              <a:off x="921783" y="2239205"/>
              <a:ext cx="3845132" cy="892483"/>
              <a:chOff x="4750265" y="2359640"/>
              <a:chExt cx="3845132" cy="892483"/>
            </a:xfrm>
          </p:grpSpPr>
          <p:cxnSp>
            <p:nvCxnSpPr>
              <p:cNvPr id="37" name="Straight Connector 36">
                <a:extLst>
                  <a:ext uri="{FF2B5EF4-FFF2-40B4-BE49-F238E27FC236}">
                    <a16:creationId xmlns:a16="http://schemas.microsoft.com/office/drawing/2014/main" id="{40CBD8E3-F5D3-4047-BFEC-E25A8B362279}"/>
                  </a:ext>
                </a:extLst>
              </p:cNvPr>
              <p:cNvCxnSpPr>
                <a:endCxn id="52" idx="6"/>
              </p:cNvCxnSpPr>
              <p:nvPr/>
            </p:nvCxnSpPr>
            <p:spPr>
              <a:xfrm flipV="1">
                <a:off x="6215060" y="2572281"/>
                <a:ext cx="840399" cy="12384"/>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grpSp>
            <p:nvGrpSpPr>
              <p:cNvPr id="38" name="Group 37">
                <a:extLst>
                  <a:ext uri="{FF2B5EF4-FFF2-40B4-BE49-F238E27FC236}">
                    <a16:creationId xmlns:a16="http://schemas.microsoft.com/office/drawing/2014/main" id="{8C27F97A-E86D-4922-B28C-16CAD1C53CDD}"/>
                  </a:ext>
                </a:extLst>
              </p:cNvPr>
              <p:cNvGrpSpPr/>
              <p:nvPr/>
            </p:nvGrpSpPr>
            <p:grpSpPr>
              <a:xfrm>
                <a:off x="4750265" y="2359640"/>
                <a:ext cx="1647950" cy="870362"/>
                <a:chOff x="1259632" y="3681028"/>
                <a:chExt cx="1647950" cy="870362"/>
              </a:xfrm>
            </p:grpSpPr>
            <p:grpSp>
              <p:nvGrpSpPr>
                <p:cNvPr id="53" name="Group 52">
                  <a:extLst>
                    <a:ext uri="{FF2B5EF4-FFF2-40B4-BE49-F238E27FC236}">
                      <a16:creationId xmlns:a16="http://schemas.microsoft.com/office/drawing/2014/main" id="{503152E3-A07C-4643-AE66-15446C4B6B65}"/>
                    </a:ext>
                  </a:extLst>
                </p:cNvPr>
                <p:cNvGrpSpPr/>
                <p:nvPr/>
              </p:nvGrpSpPr>
              <p:grpSpPr>
                <a:xfrm>
                  <a:off x="1259632" y="3681028"/>
                  <a:ext cx="1512168" cy="432048"/>
                  <a:chOff x="1259632" y="3681028"/>
                  <a:chExt cx="1512168" cy="432048"/>
                </a:xfrm>
              </p:grpSpPr>
              <p:cxnSp>
                <p:nvCxnSpPr>
                  <p:cNvPr id="55" name="Straight Connector 54">
                    <a:extLst>
                      <a:ext uri="{FF2B5EF4-FFF2-40B4-BE49-F238E27FC236}">
                        <a16:creationId xmlns:a16="http://schemas.microsoft.com/office/drawing/2014/main" id="{5F281058-D96C-4EB0-A6F8-9309031DE4C9}"/>
                      </a:ext>
                    </a:extLst>
                  </p:cNvPr>
                  <p:cNvCxnSpPr/>
                  <p:nvPr/>
                </p:nvCxnSpPr>
                <p:spPr>
                  <a:xfrm flipV="1">
                    <a:off x="2123728"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ABF56DD8-E263-4F0B-9F99-B6E1CE46768E}"/>
                      </a:ext>
                    </a:extLst>
                  </p:cNvPr>
                  <p:cNvCxnSpPr/>
                  <p:nvPr/>
                </p:nvCxnSpPr>
                <p:spPr>
                  <a:xfrm>
                    <a:off x="1367644" y="3861048"/>
                    <a:ext cx="39604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95FF3842-09E1-43C9-992C-46BD3EA8EE84}"/>
                      </a:ext>
                    </a:extLst>
                  </p:cNvPr>
                  <p:cNvCxnSpPr/>
                  <p:nvPr/>
                </p:nvCxnSpPr>
                <p:spPr>
                  <a:xfrm>
                    <a:off x="1763688" y="3861048"/>
                    <a:ext cx="72008" cy="25202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8FD32433-E4BA-4FF0-8F77-880FF82F71B6}"/>
                      </a:ext>
                    </a:extLst>
                  </p:cNvPr>
                  <p:cNvCxnSpPr/>
                  <p:nvPr/>
                </p:nvCxnSpPr>
                <p:spPr>
                  <a:xfrm flipV="1">
                    <a:off x="1835696"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37798AF1-1E61-4154-BCAF-BAB9824EB370}"/>
                      </a:ext>
                    </a:extLst>
                  </p:cNvPr>
                  <p:cNvCxnSpPr/>
                  <p:nvPr/>
                </p:nvCxnSpPr>
                <p:spPr>
                  <a:xfrm>
                    <a:off x="1907704"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65E8C427-2E35-4761-96EC-C6CAD8CEF1E4}"/>
                      </a:ext>
                    </a:extLst>
                  </p:cNvPr>
                  <p:cNvCxnSpPr/>
                  <p:nvPr/>
                </p:nvCxnSpPr>
                <p:spPr>
                  <a:xfrm flipV="1">
                    <a:off x="1979712"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BFC0C0D3-C7E6-4EC1-8D8A-6D6CF74EAD32}"/>
                      </a:ext>
                    </a:extLst>
                  </p:cNvPr>
                  <p:cNvCxnSpPr/>
                  <p:nvPr/>
                </p:nvCxnSpPr>
                <p:spPr>
                  <a:xfrm>
                    <a:off x="2051720"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5F6C91F7-4B89-4420-8E39-587B9692A1D0}"/>
                      </a:ext>
                    </a:extLst>
                  </p:cNvPr>
                  <p:cNvCxnSpPr/>
                  <p:nvPr/>
                </p:nvCxnSpPr>
                <p:spPr>
                  <a:xfrm>
                    <a:off x="2195736" y="3681028"/>
                    <a:ext cx="72008" cy="21602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812CD0F4-98A9-4714-BD8F-276DA8B825A8}"/>
                      </a:ext>
                    </a:extLst>
                  </p:cNvPr>
                  <p:cNvCxnSpPr/>
                  <p:nvPr/>
                </p:nvCxnSpPr>
                <p:spPr>
                  <a:xfrm>
                    <a:off x="2267744" y="3897052"/>
                    <a:ext cx="39604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4" name="Oval 63">
                    <a:extLst>
                      <a:ext uri="{FF2B5EF4-FFF2-40B4-BE49-F238E27FC236}">
                        <a16:creationId xmlns:a16="http://schemas.microsoft.com/office/drawing/2014/main" id="{B69030AC-D636-4B23-B704-D4234F9F4774}"/>
                      </a:ext>
                    </a:extLst>
                  </p:cNvPr>
                  <p:cNvSpPr/>
                  <p:nvPr/>
                </p:nvSpPr>
                <p:spPr>
                  <a:xfrm>
                    <a:off x="2663788" y="3843046"/>
                    <a:ext cx="108012" cy="126014"/>
                  </a:xfrm>
                  <a:prstGeom prst="ellipse">
                    <a:avLst/>
                  </a:prstGeom>
                  <a:solidFill>
                    <a:srgbClr val="FF00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a:extLst>
                      <a:ext uri="{FF2B5EF4-FFF2-40B4-BE49-F238E27FC236}">
                        <a16:creationId xmlns:a16="http://schemas.microsoft.com/office/drawing/2014/main" id="{6D6DFAD4-316C-4DAC-A4DD-51A6C0130E8E}"/>
                      </a:ext>
                    </a:extLst>
                  </p:cNvPr>
                  <p:cNvSpPr/>
                  <p:nvPr/>
                </p:nvSpPr>
                <p:spPr>
                  <a:xfrm>
                    <a:off x="1259632" y="3794686"/>
                    <a:ext cx="108012" cy="12601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4" name="TextBox 53">
                  <a:extLst>
                    <a:ext uri="{FF2B5EF4-FFF2-40B4-BE49-F238E27FC236}">
                      <a16:creationId xmlns:a16="http://schemas.microsoft.com/office/drawing/2014/main" id="{DCE8E32C-508E-49D7-92EB-57EA7EEC858A}"/>
                    </a:ext>
                  </a:extLst>
                </p:cNvPr>
                <p:cNvSpPr txBox="1"/>
                <p:nvPr/>
              </p:nvSpPr>
              <p:spPr>
                <a:xfrm>
                  <a:off x="1509969" y="4182058"/>
                  <a:ext cx="1397613" cy="369332"/>
                </a:xfrm>
                <a:prstGeom prst="rect">
                  <a:avLst/>
                </a:prstGeom>
                <a:noFill/>
              </p:spPr>
              <p:txBody>
                <a:bodyPr wrap="square" rtlCol="0">
                  <a:spAutoFit/>
                </a:bodyPr>
                <a:lstStyle/>
                <a:p>
                  <a:r>
                    <a:rPr lang="en-US" dirty="0"/>
                    <a:t>1000 Ohm</a:t>
                  </a:r>
                </a:p>
              </p:txBody>
            </p:sp>
          </p:grpSp>
          <p:grpSp>
            <p:nvGrpSpPr>
              <p:cNvPr id="39" name="Group 38">
                <a:extLst>
                  <a:ext uri="{FF2B5EF4-FFF2-40B4-BE49-F238E27FC236}">
                    <a16:creationId xmlns:a16="http://schemas.microsoft.com/office/drawing/2014/main" id="{05D86340-64E3-4102-87CE-E39C08DAC298}"/>
                  </a:ext>
                </a:extLst>
              </p:cNvPr>
              <p:cNvGrpSpPr/>
              <p:nvPr/>
            </p:nvGrpSpPr>
            <p:grpSpPr>
              <a:xfrm>
                <a:off x="6947447" y="2395616"/>
                <a:ext cx="1647950" cy="856507"/>
                <a:chOff x="1259632" y="3681028"/>
                <a:chExt cx="1647950" cy="856507"/>
              </a:xfrm>
            </p:grpSpPr>
            <p:grpSp>
              <p:nvGrpSpPr>
                <p:cNvPr id="40" name="Group 39">
                  <a:extLst>
                    <a:ext uri="{FF2B5EF4-FFF2-40B4-BE49-F238E27FC236}">
                      <a16:creationId xmlns:a16="http://schemas.microsoft.com/office/drawing/2014/main" id="{55732B0E-6425-41E6-B139-05CE6219D819}"/>
                    </a:ext>
                  </a:extLst>
                </p:cNvPr>
                <p:cNvGrpSpPr/>
                <p:nvPr/>
              </p:nvGrpSpPr>
              <p:grpSpPr>
                <a:xfrm>
                  <a:off x="1259632" y="3681028"/>
                  <a:ext cx="1512168" cy="432048"/>
                  <a:chOff x="1259632" y="3681028"/>
                  <a:chExt cx="1512168" cy="432048"/>
                </a:xfrm>
              </p:grpSpPr>
              <p:cxnSp>
                <p:nvCxnSpPr>
                  <p:cNvPr id="42" name="Straight Connector 41">
                    <a:extLst>
                      <a:ext uri="{FF2B5EF4-FFF2-40B4-BE49-F238E27FC236}">
                        <a16:creationId xmlns:a16="http://schemas.microsoft.com/office/drawing/2014/main" id="{F043B616-F80A-489F-BCB2-FDB1033B19EB}"/>
                      </a:ext>
                    </a:extLst>
                  </p:cNvPr>
                  <p:cNvCxnSpPr/>
                  <p:nvPr/>
                </p:nvCxnSpPr>
                <p:spPr>
                  <a:xfrm flipV="1">
                    <a:off x="2123728"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99CB204E-D0CA-4CD1-B886-06C6319873F0}"/>
                      </a:ext>
                    </a:extLst>
                  </p:cNvPr>
                  <p:cNvCxnSpPr/>
                  <p:nvPr/>
                </p:nvCxnSpPr>
                <p:spPr>
                  <a:xfrm>
                    <a:off x="1367644" y="3861048"/>
                    <a:ext cx="39604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C6B37613-055F-4D9C-A6AB-EDD5E21A9C39}"/>
                      </a:ext>
                    </a:extLst>
                  </p:cNvPr>
                  <p:cNvCxnSpPr/>
                  <p:nvPr/>
                </p:nvCxnSpPr>
                <p:spPr>
                  <a:xfrm>
                    <a:off x="1763688" y="3861048"/>
                    <a:ext cx="72008" cy="25202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0B97A0F0-A1A8-49EE-AB00-21D8B393D0EE}"/>
                      </a:ext>
                    </a:extLst>
                  </p:cNvPr>
                  <p:cNvCxnSpPr/>
                  <p:nvPr/>
                </p:nvCxnSpPr>
                <p:spPr>
                  <a:xfrm flipV="1">
                    <a:off x="1835696"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3C11F6E8-8793-4765-9B9B-D5D54186B294}"/>
                      </a:ext>
                    </a:extLst>
                  </p:cNvPr>
                  <p:cNvCxnSpPr/>
                  <p:nvPr/>
                </p:nvCxnSpPr>
                <p:spPr>
                  <a:xfrm>
                    <a:off x="1907704"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65CED000-D8C5-4D81-88BA-A50018C9D746}"/>
                      </a:ext>
                    </a:extLst>
                  </p:cNvPr>
                  <p:cNvCxnSpPr/>
                  <p:nvPr/>
                </p:nvCxnSpPr>
                <p:spPr>
                  <a:xfrm flipV="1">
                    <a:off x="1979712"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CB38AABC-AC96-4DAC-98C8-605FC21973CE}"/>
                      </a:ext>
                    </a:extLst>
                  </p:cNvPr>
                  <p:cNvCxnSpPr/>
                  <p:nvPr/>
                </p:nvCxnSpPr>
                <p:spPr>
                  <a:xfrm>
                    <a:off x="2051720"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4BCF6280-ACD0-437F-B370-B6D9488B8873}"/>
                      </a:ext>
                    </a:extLst>
                  </p:cNvPr>
                  <p:cNvCxnSpPr/>
                  <p:nvPr/>
                </p:nvCxnSpPr>
                <p:spPr>
                  <a:xfrm>
                    <a:off x="2195736" y="3681028"/>
                    <a:ext cx="72008" cy="21602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F2E72B97-8302-4134-BBEE-068EC33806A0}"/>
                      </a:ext>
                    </a:extLst>
                  </p:cNvPr>
                  <p:cNvCxnSpPr/>
                  <p:nvPr/>
                </p:nvCxnSpPr>
                <p:spPr>
                  <a:xfrm>
                    <a:off x="2267744" y="3897052"/>
                    <a:ext cx="39604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51" name="Oval 50">
                    <a:extLst>
                      <a:ext uri="{FF2B5EF4-FFF2-40B4-BE49-F238E27FC236}">
                        <a16:creationId xmlns:a16="http://schemas.microsoft.com/office/drawing/2014/main" id="{51FCAECE-8B65-4F70-939C-C8C65AE8B41F}"/>
                      </a:ext>
                    </a:extLst>
                  </p:cNvPr>
                  <p:cNvSpPr/>
                  <p:nvPr/>
                </p:nvSpPr>
                <p:spPr>
                  <a:xfrm>
                    <a:off x="2663788" y="3843046"/>
                    <a:ext cx="108012" cy="126014"/>
                  </a:xfrm>
                  <a:prstGeom prst="ellipse">
                    <a:avLst/>
                  </a:prstGeom>
                  <a:solidFill>
                    <a:srgbClr val="FF00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a:extLst>
                      <a:ext uri="{FF2B5EF4-FFF2-40B4-BE49-F238E27FC236}">
                        <a16:creationId xmlns:a16="http://schemas.microsoft.com/office/drawing/2014/main" id="{73C6FE85-99FE-428E-8345-E045D392FC9B}"/>
                      </a:ext>
                    </a:extLst>
                  </p:cNvPr>
                  <p:cNvSpPr/>
                  <p:nvPr/>
                </p:nvSpPr>
                <p:spPr>
                  <a:xfrm>
                    <a:off x="1259632" y="3794686"/>
                    <a:ext cx="108012" cy="12601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1" name="TextBox 40">
                  <a:extLst>
                    <a:ext uri="{FF2B5EF4-FFF2-40B4-BE49-F238E27FC236}">
                      <a16:creationId xmlns:a16="http://schemas.microsoft.com/office/drawing/2014/main" id="{2CB749FE-5131-415B-85C9-F7662AD88850}"/>
                    </a:ext>
                  </a:extLst>
                </p:cNvPr>
                <p:cNvSpPr txBox="1"/>
                <p:nvPr/>
              </p:nvSpPr>
              <p:spPr>
                <a:xfrm>
                  <a:off x="1509969" y="4168203"/>
                  <a:ext cx="1397613" cy="369332"/>
                </a:xfrm>
                <a:prstGeom prst="rect">
                  <a:avLst/>
                </a:prstGeom>
                <a:noFill/>
              </p:spPr>
              <p:txBody>
                <a:bodyPr wrap="square" rtlCol="0">
                  <a:spAutoFit/>
                </a:bodyPr>
                <a:lstStyle/>
                <a:p>
                  <a:r>
                    <a:rPr lang="en-US" dirty="0"/>
                    <a:t>3000 Ohm</a:t>
                  </a:r>
                </a:p>
              </p:txBody>
            </p:sp>
          </p:grpSp>
        </p:grpSp>
        <p:cxnSp>
          <p:nvCxnSpPr>
            <p:cNvPr id="71" name="Straight Connector 70">
              <a:extLst>
                <a:ext uri="{FF2B5EF4-FFF2-40B4-BE49-F238E27FC236}">
                  <a16:creationId xmlns:a16="http://schemas.microsoft.com/office/drawing/2014/main" id="{15BCBA54-7F3A-48FE-AA63-2E6D37900803}"/>
                </a:ext>
              </a:extLst>
            </p:cNvPr>
            <p:cNvCxnSpPr/>
            <p:nvPr/>
          </p:nvCxnSpPr>
          <p:spPr>
            <a:xfrm>
              <a:off x="6030961" y="2501266"/>
              <a:ext cx="39604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72" name="Oval 71">
              <a:extLst>
                <a:ext uri="{FF2B5EF4-FFF2-40B4-BE49-F238E27FC236}">
                  <a16:creationId xmlns:a16="http://schemas.microsoft.com/office/drawing/2014/main" id="{32395AEA-DB10-4E10-8E3C-CEF2235E8E07}"/>
                </a:ext>
              </a:extLst>
            </p:cNvPr>
            <p:cNvSpPr/>
            <p:nvPr/>
          </p:nvSpPr>
          <p:spPr>
            <a:xfrm>
              <a:off x="6394316" y="2449843"/>
              <a:ext cx="108012" cy="12601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3" name="TextBox 72">
            <a:extLst>
              <a:ext uri="{FF2B5EF4-FFF2-40B4-BE49-F238E27FC236}">
                <a16:creationId xmlns:a16="http://schemas.microsoft.com/office/drawing/2014/main" id="{26CA620E-E0F8-4107-9D5F-207A729F27FB}"/>
              </a:ext>
            </a:extLst>
          </p:cNvPr>
          <p:cNvSpPr txBox="1"/>
          <p:nvPr/>
        </p:nvSpPr>
        <p:spPr>
          <a:xfrm>
            <a:off x="1402044" y="295640"/>
            <a:ext cx="8878029" cy="461665"/>
          </a:xfrm>
          <a:prstGeom prst="rect">
            <a:avLst/>
          </a:prstGeom>
          <a:noFill/>
        </p:spPr>
        <p:txBody>
          <a:bodyPr wrap="square" rtlCol="0">
            <a:spAutoFit/>
          </a:bodyPr>
          <a:lstStyle/>
          <a:p>
            <a:r>
              <a:rPr lang="en-US" sz="2400" dirty="0">
                <a:solidFill>
                  <a:srgbClr val="0070C0"/>
                </a:solidFill>
              </a:rPr>
              <a:t>Calculate the total resistance for the resistor network shown below.</a:t>
            </a:r>
          </a:p>
        </p:txBody>
      </p:sp>
      <p:sp>
        <p:nvSpPr>
          <p:cNvPr id="74" name="TextBox 73">
            <a:extLst>
              <a:ext uri="{FF2B5EF4-FFF2-40B4-BE49-F238E27FC236}">
                <a16:creationId xmlns:a16="http://schemas.microsoft.com/office/drawing/2014/main" id="{7C43B472-B806-483B-A2C0-AD25BDF601B5}"/>
              </a:ext>
            </a:extLst>
          </p:cNvPr>
          <p:cNvSpPr txBox="1"/>
          <p:nvPr/>
        </p:nvSpPr>
        <p:spPr>
          <a:xfrm>
            <a:off x="1339630" y="3435967"/>
            <a:ext cx="9544866" cy="3046988"/>
          </a:xfrm>
          <a:prstGeom prst="rect">
            <a:avLst/>
          </a:prstGeom>
          <a:noFill/>
        </p:spPr>
        <p:txBody>
          <a:bodyPr wrap="square" rtlCol="0">
            <a:spAutoFit/>
          </a:bodyPr>
          <a:lstStyle/>
          <a:p>
            <a:r>
              <a:rPr lang="en-US" sz="2400" dirty="0">
                <a:solidFill>
                  <a:srgbClr val="FF0000"/>
                </a:solidFill>
              </a:rPr>
              <a:t>First step is to calculate the resistance for the parallel resistors </a:t>
            </a:r>
          </a:p>
          <a:p>
            <a:endParaRPr lang="en-US" sz="2400" dirty="0">
              <a:solidFill>
                <a:srgbClr val="FF0000"/>
              </a:solidFill>
            </a:endParaRPr>
          </a:p>
          <a:p>
            <a:r>
              <a:rPr lang="en-US" sz="2400" dirty="0">
                <a:solidFill>
                  <a:srgbClr val="FF0000"/>
                </a:solidFill>
              </a:rPr>
              <a:t> </a:t>
            </a:r>
            <a:r>
              <a:rPr lang="en-US" sz="2000" dirty="0"/>
              <a:t>1              1            1                    1                          1                              3                          1      </a:t>
            </a:r>
          </a:p>
          <a:p>
            <a:r>
              <a:rPr lang="en-US" sz="2000" dirty="0"/>
              <a:t>-----   =   ------  +  ------   =   ---------------   +   --------------     =     ---------------   +   -------------- </a:t>
            </a:r>
          </a:p>
          <a:p>
            <a:r>
              <a:rPr lang="en-US" sz="2000" dirty="0"/>
              <a:t>  R</a:t>
            </a:r>
            <a:r>
              <a:rPr lang="en-US" sz="2000" baseline="-25000" dirty="0"/>
              <a:t>t</a:t>
            </a:r>
            <a:r>
              <a:rPr lang="en-US" sz="2000" dirty="0"/>
              <a:t>            R</a:t>
            </a:r>
            <a:r>
              <a:rPr lang="en-US" sz="2000" baseline="-25000" dirty="0"/>
              <a:t>1</a:t>
            </a:r>
            <a:r>
              <a:rPr lang="en-US" sz="2000" dirty="0"/>
              <a:t>           R</a:t>
            </a:r>
            <a:r>
              <a:rPr lang="en-US" sz="2000" baseline="-25000" dirty="0"/>
              <a:t>2</a:t>
            </a:r>
            <a:r>
              <a:rPr lang="en-US" sz="2000" dirty="0"/>
              <a:t>          1,000 Ohm        3,000 Ohm            3,000 Ohm         3,000 Ohm      </a:t>
            </a:r>
          </a:p>
          <a:p>
            <a:endParaRPr lang="en-US" sz="2000" dirty="0"/>
          </a:p>
          <a:p>
            <a:r>
              <a:rPr lang="en-US" sz="2000" dirty="0"/>
              <a:t>  1                   4</a:t>
            </a:r>
          </a:p>
          <a:p>
            <a:r>
              <a:rPr lang="en-US" sz="2000" dirty="0"/>
              <a:t>-----   =   ---------------   =   0.00133      But we need to invert to get R</a:t>
            </a:r>
            <a:r>
              <a:rPr lang="en-US" sz="2000" baseline="-25000" dirty="0"/>
              <a:t>t</a:t>
            </a:r>
            <a:r>
              <a:rPr lang="en-US" sz="2000" dirty="0"/>
              <a:t>   =   </a:t>
            </a:r>
            <a:r>
              <a:rPr lang="en-US" sz="2000" b="1" dirty="0"/>
              <a:t>752 Ohms </a:t>
            </a:r>
          </a:p>
          <a:p>
            <a:r>
              <a:rPr lang="en-US" sz="2000" dirty="0"/>
              <a:t>  R</a:t>
            </a:r>
            <a:r>
              <a:rPr lang="en-US" sz="2000" baseline="-25000" dirty="0"/>
              <a:t>t</a:t>
            </a:r>
            <a:r>
              <a:rPr lang="en-US" sz="2000" dirty="0"/>
              <a:t>          3000 Ohm</a:t>
            </a:r>
          </a:p>
        </p:txBody>
      </p:sp>
    </p:spTree>
    <p:extLst>
      <p:ext uri="{BB962C8B-B14F-4D97-AF65-F5344CB8AC3E}">
        <p14:creationId xmlns:p14="http://schemas.microsoft.com/office/powerpoint/2010/main" val="259866140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4"/>
                                        </p:tgtEl>
                                        <p:attrNameLst>
                                          <p:attrName>style.visibility</p:attrName>
                                        </p:attrNameLst>
                                      </p:cBhvr>
                                      <p:to>
                                        <p:strVal val="visible"/>
                                      </p:to>
                                    </p:set>
                                    <p:animEffect transition="in" filter="fade">
                                      <p:cBhvr>
                                        <p:cTn id="7" dur="500"/>
                                        <p:tgtEl>
                                          <p:spTgt spid="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CE3380E-434C-4870-8D85-9776AD196793}"/>
              </a:ext>
            </a:extLst>
          </p:cNvPr>
          <p:cNvSpPr>
            <a:spLocks noGrp="1"/>
          </p:cNvSpPr>
          <p:nvPr>
            <p:ph type="sldNum" sz="quarter" idx="12"/>
          </p:nvPr>
        </p:nvSpPr>
        <p:spPr/>
        <p:txBody>
          <a:bodyPr/>
          <a:lstStyle/>
          <a:p>
            <a:fld id="{8AE1AFEF-CD05-46F5-B211-4842696285F8}" type="slidenum">
              <a:rPr lang="en-US" smtClean="0"/>
              <a:t>7</a:t>
            </a:fld>
            <a:endParaRPr lang="en-US"/>
          </a:p>
        </p:txBody>
      </p:sp>
      <p:grpSp>
        <p:nvGrpSpPr>
          <p:cNvPr id="82" name="Group 81">
            <a:extLst>
              <a:ext uri="{FF2B5EF4-FFF2-40B4-BE49-F238E27FC236}">
                <a16:creationId xmlns:a16="http://schemas.microsoft.com/office/drawing/2014/main" id="{3440C004-213D-4661-84E3-B99B0216275F}"/>
              </a:ext>
            </a:extLst>
          </p:cNvPr>
          <p:cNvGrpSpPr/>
          <p:nvPr/>
        </p:nvGrpSpPr>
        <p:grpSpPr>
          <a:xfrm>
            <a:off x="3258603" y="1988696"/>
            <a:ext cx="6141237" cy="920197"/>
            <a:chOff x="3050785" y="1836295"/>
            <a:chExt cx="6141237" cy="920197"/>
          </a:xfrm>
        </p:grpSpPr>
        <p:cxnSp>
          <p:nvCxnSpPr>
            <p:cNvPr id="8" name="Straight Connector 7">
              <a:extLst>
                <a:ext uri="{FF2B5EF4-FFF2-40B4-BE49-F238E27FC236}">
                  <a16:creationId xmlns:a16="http://schemas.microsoft.com/office/drawing/2014/main" id="{7F8B19A8-62B0-4C33-AE99-87C2D7315E83}"/>
                </a:ext>
              </a:extLst>
            </p:cNvPr>
            <p:cNvCxnSpPr>
              <a:endCxn id="23" idx="6"/>
            </p:cNvCxnSpPr>
            <p:nvPr/>
          </p:nvCxnSpPr>
          <p:spPr>
            <a:xfrm flipV="1">
              <a:off x="4515580" y="2048936"/>
              <a:ext cx="840399" cy="12384"/>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grpSp>
          <p:nvGrpSpPr>
            <p:cNvPr id="9" name="Group 8">
              <a:extLst>
                <a:ext uri="{FF2B5EF4-FFF2-40B4-BE49-F238E27FC236}">
                  <a16:creationId xmlns:a16="http://schemas.microsoft.com/office/drawing/2014/main" id="{81B45613-4BCB-4376-9FF6-045B53090909}"/>
                </a:ext>
              </a:extLst>
            </p:cNvPr>
            <p:cNvGrpSpPr/>
            <p:nvPr/>
          </p:nvGrpSpPr>
          <p:grpSpPr>
            <a:xfrm>
              <a:off x="3050785" y="1836295"/>
              <a:ext cx="1647950" cy="870362"/>
              <a:chOff x="1259632" y="3681028"/>
              <a:chExt cx="1647950" cy="870362"/>
            </a:xfrm>
          </p:grpSpPr>
          <p:grpSp>
            <p:nvGrpSpPr>
              <p:cNvPr id="24" name="Group 23">
                <a:extLst>
                  <a:ext uri="{FF2B5EF4-FFF2-40B4-BE49-F238E27FC236}">
                    <a16:creationId xmlns:a16="http://schemas.microsoft.com/office/drawing/2014/main" id="{772BE837-0224-4269-974D-5A28C4167225}"/>
                  </a:ext>
                </a:extLst>
              </p:cNvPr>
              <p:cNvGrpSpPr/>
              <p:nvPr/>
            </p:nvGrpSpPr>
            <p:grpSpPr>
              <a:xfrm>
                <a:off x="1259632" y="3681028"/>
                <a:ext cx="1512168" cy="432048"/>
                <a:chOff x="1259632" y="3681028"/>
                <a:chExt cx="1512168" cy="432048"/>
              </a:xfrm>
            </p:grpSpPr>
            <p:cxnSp>
              <p:nvCxnSpPr>
                <p:cNvPr id="26" name="Straight Connector 25">
                  <a:extLst>
                    <a:ext uri="{FF2B5EF4-FFF2-40B4-BE49-F238E27FC236}">
                      <a16:creationId xmlns:a16="http://schemas.microsoft.com/office/drawing/2014/main" id="{A9F49C30-0013-4579-895D-0D71055890E2}"/>
                    </a:ext>
                  </a:extLst>
                </p:cNvPr>
                <p:cNvCxnSpPr/>
                <p:nvPr/>
              </p:nvCxnSpPr>
              <p:spPr>
                <a:xfrm flipV="1">
                  <a:off x="2123728"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4CCA85C6-D1B0-43F6-83A4-04ABE27BDACD}"/>
                    </a:ext>
                  </a:extLst>
                </p:cNvPr>
                <p:cNvCxnSpPr/>
                <p:nvPr/>
              </p:nvCxnSpPr>
              <p:spPr>
                <a:xfrm>
                  <a:off x="1367644" y="3861048"/>
                  <a:ext cx="39604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82355FE7-728A-4C27-92E7-895A7389E881}"/>
                    </a:ext>
                  </a:extLst>
                </p:cNvPr>
                <p:cNvCxnSpPr/>
                <p:nvPr/>
              </p:nvCxnSpPr>
              <p:spPr>
                <a:xfrm>
                  <a:off x="1763688" y="3861048"/>
                  <a:ext cx="72008" cy="25202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E54D8246-01CB-447E-92C9-B061B8382321}"/>
                    </a:ext>
                  </a:extLst>
                </p:cNvPr>
                <p:cNvCxnSpPr/>
                <p:nvPr/>
              </p:nvCxnSpPr>
              <p:spPr>
                <a:xfrm flipV="1">
                  <a:off x="1835696"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52665EB4-E66A-493E-B97D-3434C51F3862}"/>
                    </a:ext>
                  </a:extLst>
                </p:cNvPr>
                <p:cNvCxnSpPr/>
                <p:nvPr/>
              </p:nvCxnSpPr>
              <p:spPr>
                <a:xfrm>
                  <a:off x="1907704"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4A497D2-2E86-4842-A172-A0A7B97A3920}"/>
                    </a:ext>
                  </a:extLst>
                </p:cNvPr>
                <p:cNvCxnSpPr/>
                <p:nvPr/>
              </p:nvCxnSpPr>
              <p:spPr>
                <a:xfrm flipV="1">
                  <a:off x="1979712"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4B196614-837C-4230-BFA2-FC9B9EDBB22B}"/>
                    </a:ext>
                  </a:extLst>
                </p:cNvPr>
                <p:cNvCxnSpPr/>
                <p:nvPr/>
              </p:nvCxnSpPr>
              <p:spPr>
                <a:xfrm>
                  <a:off x="2051720"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AA6101A9-F0F4-49E9-B930-EBCDB9F6CFAD}"/>
                    </a:ext>
                  </a:extLst>
                </p:cNvPr>
                <p:cNvCxnSpPr/>
                <p:nvPr/>
              </p:nvCxnSpPr>
              <p:spPr>
                <a:xfrm>
                  <a:off x="2195736" y="3681028"/>
                  <a:ext cx="72008" cy="21602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7D96675-D625-4616-86DB-7016ABD87A7B}"/>
                    </a:ext>
                  </a:extLst>
                </p:cNvPr>
                <p:cNvCxnSpPr/>
                <p:nvPr/>
              </p:nvCxnSpPr>
              <p:spPr>
                <a:xfrm>
                  <a:off x="2267744" y="3897052"/>
                  <a:ext cx="39604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5" name="Oval 34">
                  <a:extLst>
                    <a:ext uri="{FF2B5EF4-FFF2-40B4-BE49-F238E27FC236}">
                      <a16:creationId xmlns:a16="http://schemas.microsoft.com/office/drawing/2014/main" id="{485BCF20-335D-4B1D-B5B0-14BA911693C2}"/>
                    </a:ext>
                  </a:extLst>
                </p:cNvPr>
                <p:cNvSpPr/>
                <p:nvPr/>
              </p:nvSpPr>
              <p:spPr>
                <a:xfrm>
                  <a:off x="2663788" y="3843046"/>
                  <a:ext cx="108012" cy="126014"/>
                </a:xfrm>
                <a:prstGeom prst="ellipse">
                  <a:avLst/>
                </a:prstGeom>
                <a:solidFill>
                  <a:srgbClr val="FF00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id="{B967DDD8-98E8-4034-85D8-0828AB6A2FDD}"/>
                    </a:ext>
                  </a:extLst>
                </p:cNvPr>
                <p:cNvSpPr/>
                <p:nvPr/>
              </p:nvSpPr>
              <p:spPr>
                <a:xfrm>
                  <a:off x="1259632" y="3794686"/>
                  <a:ext cx="108012" cy="12601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extBox 24">
                <a:extLst>
                  <a:ext uri="{FF2B5EF4-FFF2-40B4-BE49-F238E27FC236}">
                    <a16:creationId xmlns:a16="http://schemas.microsoft.com/office/drawing/2014/main" id="{5465CA5F-8193-4C0C-8BEC-276813D4E386}"/>
                  </a:ext>
                </a:extLst>
              </p:cNvPr>
              <p:cNvSpPr txBox="1"/>
              <p:nvPr/>
            </p:nvSpPr>
            <p:spPr>
              <a:xfrm>
                <a:off x="1509969" y="4182058"/>
                <a:ext cx="1397613" cy="369332"/>
              </a:xfrm>
              <a:prstGeom prst="rect">
                <a:avLst/>
              </a:prstGeom>
              <a:noFill/>
            </p:spPr>
            <p:txBody>
              <a:bodyPr wrap="square" rtlCol="0">
                <a:spAutoFit/>
              </a:bodyPr>
              <a:lstStyle/>
              <a:p>
                <a:r>
                  <a:rPr lang="en-US" dirty="0"/>
                  <a:t>1000 Ohm</a:t>
                </a:r>
              </a:p>
            </p:txBody>
          </p:sp>
        </p:grpSp>
        <p:grpSp>
          <p:nvGrpSpPr>
            <p:cNvPr id="10" name="Group 9">
              <a:extLst>
                <a:ext uri="{FF2B5EF4-FFF2-40B4-BE49-F238E27FC236}">
                  <a16:creationId xmlns:a16="http://schemas.microsoft.com/office/drawing/2014/main" id="{6FC454A1-0CC4-48FC-94E1-8B0ABD537AD2}"/>
                </a:ext>
              </a:extLst>
            </p:cNvPr>
            <p:cNvGrpSpPr/>
            <p:nvPr/>
          </p:nvGrpSpPr>
          <p:grpSpPr>
            <a:xfrm>
              <a:off x="5247967" y="1872271"/>
              <a:ext cx="1647950" cy="856507"/>
              <a:chOff x="1259632" y="3681028"/>
              <a:chExt cx="1647950" cy="856507"/>
            </a:xfrm>
          </p:grpSpPr>
          <p:grpSp>
            <p:nvGrpSpPr>
              <p:cNvPr id="11" name="Group 10">
                <a:extLst>
                  <a:ext uri="{FF2B5EF4-FFF2-40B4-BE49-F238E27FC236}">
                    <a16:creationId xmlns:a16="http://schemas.microsoft.com/office/drawing/2014/main" id="{C7F80729-C68A-4CA6-B988-E9572D149465}"/>
                  </a:ext>
                </a:extLst>
              </p:cNvPr>
              <p:cNvGrpSpPr/>
              <p:nvPr/>
            </p:nvGrpSpPr>
            <p:grpSpPr>
              <a:xfrm>
                <a:off x="1259632" y="3681028"/>
                <a:ext cx="1512168" cy="432048"/>
                <a:chOff x="1259632" y="3681028"/>
                <a:chExt cx="1512168" cy="432048"/>
              </a:xfrm>
            </p:grpSpPr>
            <p:cxnSp>
              <p:nvCxnSpPr>
                <p:cNvPr id="13" name="Straight Connector 12">
                  <a:extLst>
                    <a:ext uri="{FF2B5EF4-FFF2-40B4-BE49-F238E27FC236}">
                      <a16:creationId xmlns:a16="http://schemas.microsoft.com/office/drawing/2014/main" id="{EE49E670-D323-4A06-B1C8-85AB57392061}"/>
                    </a:ext>
                  </a:extLst>
                </p:cNvPr>
                <p:cNvCxnSpPr/>
                <p:nvPr/>
              </p:nvCxnSpPr>
              <p:spPr>
                <a:xfrm flipV="1">
                  <a:off x="2123728"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F3949D3-D762-4E53-B99A-D96B9EB152C6}"/>
                    </a:ext>
                  </a:extLst>
                </p:cNvPr>
                <p:cNvCxnSpPr/>
                <p:nvPr/>
              </p:nvCxnSpPr>
              <p:spPr>
                <a:xfrm>
                  <a:off x="1367644" y="3861048"/>
                  <a:ext cx="39604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5D1FFA72-9F69-4DEA-B003-FE8EEE31F8C8}"/>
                    </a:ext>
                  </a:extLst>
                </p:cNvPr>
                <p:cNvCxnSpPr/>
                <p:nvPr/>
              </p:nvCxnSpPr>
              <p:spPr>
                <a:xfrm>
                  <a:off x="1763688" y="3861048"/>
                  <a:ext cx="72008" cy="25202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DC63B38-D26D-4C33-A5BD-B89E5B2F12FD}"/>
                    </a:ext>
                  </a:extLst>
                </p:cNvPr>
                <p:cNvCxnSpPr/>
                <p:nvPr/>
              </p:nvCxnSpPr>
              <p:spPr>
                <a:xfrm flipV="1">
                  <a:off x="1835696"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1340885F-4DA4-4D40-9D43-994A027AA852}"/>
                    </a:ext>
                  </a:extLst>
                </p:cNvPr>
                <p:cNvCxnSpPr/>
                <p:nvPr/>
              </p:nvCxnSpPr>
              <p:spPr>
                <a:xfrm>
                  <a:off x="1907704"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A544C7F7-403C-4958-B1AA-5CC0EAE80826}"/>
                    </a:ext>
                  </a:extLst>
                </p:cNvPr>
                <p:cNvCxnSpPr/>
                <p:nvPr/>
              </p:nvCxnSpPr>
              <p:spPr>
                <a:xfrm flipV="1">
                  <a:off x="1979712"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AC8EAC3D-5582-4BBC-83EE-1BA014E64710}"/>
                    </a:ext>
                  </a:extLst>
                </p:cNvPr>
                <p:cNvCxnSpPr/>
                <p:nvPr/>
              </p:nvCxnSpPr>
              <p:spPr>
                <a:xfrm>
                  <a:off x="2051720"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89994D13-CC5E-4E38-8AC3-4B5294AFBB45}"/>
                    </a:ext>
                  </a:extLst>
                </p:cNvPr>
                <p:cNvCxnSpPr/>
                <p:nvPr/>
              </p:nvCxnSpPr>
              <p:spPr>
                <a:xfrm>
                  <a:off x="2195736" y="3681028"/>
                  <a:ext cx="72008" cy="21602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BC83562C-D03D-4226-B3E6-2A42BF2CB4B5}"/>
                    </a:ext>
                  </a:extLst>
                </p:cNvPr>
                <p:cNvCxnSpPr/>
                <p:nvPr/>
              </p:nvCxnSpPr>
              <p:spPr>
                <a:xfrm>
                  <a:off x="2267744" y="3897052"/>
                  <a:ext cx="39604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2" name="Oval 21">
                  <a:extLst>
                    <a:ext uri="{FF2B5EF4-FFF2-40B4-BE49-F238E27FC236}">
                      <a16:creationId xmlns:a16="http://schemas.microsoft.com/office/drawing/2014/main" id="{B215E73B-6001-4BCD-8072-CD85C5C4D5E8}"/>
                    </a:ext>
                  </a:extLst>
                </p:cNvPr>
                <p:cNvSpPr/>
                <p:nvPr/>
              </p:nvSpPr>
              <p:spPr>
                <a:xfrm>
                  <a:off x="2663788" y="3843046"/>
                  <a:ext cx="108012" cy="126014"/>
                </a:xfrm>
                <a:prstGeom prst="ellipse">
                  <a:avLst/>
                </a:prstGeom>
                <a:solidFill>
                  <a:srgbClr val="FF00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482C4288-890B-41C4-ADB8-892E7675C595}"/>
                    </a:ext>
                  </a:extLst>
                </p:cNvPr>
                <p:cNvSpPr/>
                <p:nvPr/>
              </p:nvSpPr>
              <p:spPr>
                <a:xfrm>
                  <a:off x="1259632" y="3794686"/>
                  <a:ext cx="108012" cy="12601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 name="TextBox 11">
                <a:extLst>
                  <a:ext uri="{FF2B5EF4-FFF2-40B4-BE49-F238E27FC236}">
                    <a16:creationId xmlns:a16="http://schemas.microsoft.com/office/drawing/2014/main" id="{0684C60E-B90F-478A-97DE-2D6400FF6F37}"/>
                  </a:ext>
                </a:extLst>
              </p:cNvPr>
              <p:cNvSpPr txBox="1"/>
              <p:nvPr/>
            </p:nvSpPr>
            <p:spPr>
              <a:xfrm>
                <a:off x="1509969" y="4168203"/>
                <a:ext cx="1397613" cy="369332"/>
              </a:xfrm>
              <a:prstGeom prst="rect">
                <a:avLst/>
              </a:prstGeom>
              <a:noFill/>
            </p:spPr>
            <p:txBody>
              <a:bodyPr wrap="square" rtlCol="0">
                <a:spAutoFit/>
              </a:bodyPr>
              <a:lstStyle/>
              <a:p>
                <a:r>
                  <a:rPr lang="en-US" dirty="0"/>
                  <a:t>3000 Ohm</a:t>
                </a:r>
              </a:p>
            </p:txBody>
          </p:sp>
        </p:grpSp>
        <p:cxnSp>
          <p:nvCxnSpPr>
            <p:cNvPr id="67" name="Straight Connector 66">
              <a:extLst>
                <a:ext uri="{FF2B5EF4-FFF2-40B4-BE49-F238E27FC236}">
                  <a16:creationId xmlns:a16="http://schemas.microsoft.com/office/drawing/2014/main" id="{C92B407B-55C9-4F1A-95A8-BE8122D9A624}"/>
                </a:ext>
              </a:extLst>
            </p:cNvPr>
            <p:cNvCxnSpPr/>
            <p:nvPr/>
          </p:nvCxnSpPr>
          <p:spPr>
            <a:xfrm flipV="1">
              <a:off x="6773465" y="2091104"/>
              <a:ext cx="840399" cy="12384"/>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grpSp>
          <p:nvGrpSpPr>
            <p:cNvPr id="68" name="Group 67">
              <a:extLst>
                <a:ext uri="{FF2B5EF4-FFF2-40B4-BE49-F238E27FC236}">
                  <a16:creationId xmlns:a16="http://schemas.microsoft.com/office/drawing/2014/main" id="{81A7EAEF-C7E5-441F-A336-68A1BE3AD1C2}"/>
                </a:ext>
              </a:extLst>
            </p:cNvPr>
            <p:cNvGrpSpPr/>
            <p:nvPr/>
          </p:nvGrpSpPr>
          <p:grpSpPr>
            <a:xfrm>
              <a:off x="7544072" y="1899985"/>
              <a:ext cx="1647950" cy="856507"/>
              <a:chOff x="1259632" y="3681028"/>
              <a:chExt cx="1647950" cy="856507"/>
            </a:xfrm>
          </p:grpSpPr>
          <p:grpSp>
            <p:nvGrpSpPr>
              <p:cNvPr id="69" name="Group 68">
                <a:extLst>
                  <a:ext uri="{FF2B5EF4-FFF2-40B4-BE49-F238E27FC236}">
                    <a16:creationId xmlns:a16="http://schemas.microsoft.com/office/drawing/2014/main" id="{C91D850B-BB04-441E-8DC0-360E6ECA4D1B}"/>
                  </a:ext>
                </a:extLst>
              </p:cNvPr>
              <p:cNvGrpSpPr/>
              <p:nvPr/>
            </p:nvGrpSpPr>
            <p:grpSpPr>
              <a:xfrm>
                <a:off x="1259632" y="3681028"/>
                <a:ext cx="1512168" cy="432048"/>
                <a:chOff x="1259632" y="3681028"/>
                <a:chExt cx="1512168" cy="432048"/>
              </a:xfrm>
            </p:grpSpPr>
            <p:cxnSp>
              <p:nvCxnSpPr>
                <p:cNvPr id="71" name="Straight Connector 70">
                  <a:extLst>
                    <a:ext uri="{FF2B5EF4-FFF2-40B4-BE49-F238E27FC236}">
                      <a16:creationId xmlns:a16="http://schemas.microsoft.com/office/drawing/2014/main" id="{33C4FFFB-9B2B-442B-A5C3-62D082567581}"/>
                    </a:ext>
                  </a:extLst>
                </p:cNvPr>
                <p:cNvCxnSpPr/>
                <p:nvPr/>
              </p:nvCxnSpPr>
              <p:spPr>
                <a:xfrm flipV="1">
                  <a:off x="2123728"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99FE0218-054B-4B74-B217-3F06C84DF655}"/>
                    </a:ext>
                  </a:extLst>
                </p:cNvPr>
                <p:cNvCxnSpPr/>
                <p:nvPr/>
              </p:nvCxnSpPr>
              <p:spPr>
                <a:xfrm>
                  <a:off x="1367644" y="3861048"/>
                  <a:ext cx="39604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640DD3A3-4A3F-419A-836B-2DBA3FBED647}"/>
                    </a:ext>
                  </a:extLst>
                </p:cNvPr>
                <p:cNvCxnSpPr/>
                <p:nvPr/>
              </p:nvCxnSpPr>
              <p:spPr>
                <a:xfrm>
                  <a:off x="1763688" y="3861048"/>
                  <a:ext cx="72008" cy="25202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821DDD91-7230-4752-8DC8-A1D4F74C962F}"/>
                    </a:ext>
                  </a:extLst>
                </p:cNvPr>
                <p:cNvCxnSpPr/>
                <p:nvPr/>
              </p:nvCxnSpPr>
              <p:spPr>
                <a:xfrm flipV="1">
                  <a:off x="1835696"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F32246DC-105F-460B-858C-E95A6F96CDA0}"/>
                    </a:ext>
                  </a:extLst>
                </p:cNvPr>
                <p:cNvCxnSpPr/>
                <p:nvPr/>
              </p:nvCxnSpPr>
              <p:spPr>
                <a:xfrm>
                  <a:off x="1907704"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DA9ACD00-23EB-4561-913F-45341560A488}"/>
                    </a:ext>
                  </a:extLst>
                </p:cNvPr>
                <p:cNvCxnSpPr/>
                <p:nvPr/>
              </p:nvCxnSpPr>
              <p:spPr>
                <a:xfrm flipV="1">
                  <a:off x="1979712"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11FFCC2A-E7A6-4309-A852-A4C98895B4C1}"/>
                    </a:ext>
                  </a:extLst>
                </p:cNvPr>
                <p:cNvCxnSpPr/>
                <p:nvPr/>
              </p:nvCxnSpPr>
              <p:spPr>
                <a:xfrm>
                  <a:off x="2051720" y="3681028"/>
                  <a:ext cx="72008" cy="4320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BC52F8C2-9ABF-44AE-8DC2-875AE3CF8FF5}"/>
                    </a:ext>
                  </a:extLst>
                </p:cNvPr>
                <p:cNvCxnSpPr/>
                <p:nvPr/>
              </p:nvCxnSpPr>
              <p:spPr>
                <a:xfrm>
                  <a:off x="2195736" y="3681028"/>
                  <a:ext cx="72008" cy="21602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96AD3CEF-B488-4EA1-86E2-018A3ADD9892}"/>
                    </a:ext>
                  </a:extLst>
                </p:cNvPr>
                <p:cNvCxnSpPr/>
                <p:nvPr/>
              </p:nvCxnSpPr>
              <p:spPr>
                <a:xfrm>
                  <a:off x="2267744" y="3897052"/>
                  <a:ext cx="39604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80" name="Oval 79">
                  <a:extLst>
                    <a:ext uri="{FF2B5EF4-FFF2-40B4-BE49-F238E27FC236}">
                      <a16:creationId xmlns:a16="http://schemas.microsoft.com/office/drawing/2014/main" id="{2095CC7F-8856-45A0-B4E6-510DCA92D5A7}"/>
                    </a:ext>
                  </a:extLst>
                </p:cNvPr>
                <p:cNvSpPr/>
                <p:nvPr/>
              </p:nvSpPr>
              <p:spPr>
                <a:xfrm>
                  <a:off x="2663788" y="3843046"/>
                  <a:ext cx="108012" cy="126014"/>
                </a:xfrm>
                <a:prstGeom prst="ellipse">
                  <a:avLst/>
                </a:prstGeom>
                <a:solidFill>
                  <a:srgbClr val="FF00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a:extLst>
                    <a:ext uri="{FF2B5EF4-FFF2-40B4-BE49-F238E27FC236}">
                      <a16:creationId xmlns:a16="http://schemas.microsoft.com/office/drawing/2014/main" id="{3BDD2D06-EE01-4E63-870F-FE08DF6BD6F6}"/>
                    </a:ext>
                  </a:extLst>
                </p:cNvPr>
                <p:cNvSpPr/>
                <p:nvPr/>
              </p:nvSpPr>
              <p:spPr>
                <a:xfrm>
                  <a:off x="1259632" y="3794686"/>
                  <a:ext cx="108012" cy="12601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0" name="TextBox 69">
                <a:extLst>
                  <a:ext uri="{FF2B5EF4-FFF2-40B4-BE49-F238E27FC236}">
                    <a16:creationId xmlns:a16="http://schemas.microsoft.com/office/drawing/2014/main" id="{F2F033D1-4598-49AE-B5E9-F385BCBAB6B1}"/>
                  </a:ext>
                </a:extLst>
              </p:cNvPr>
              <p:cNvSpPr txBox="1"/>
              <p:nvPr/>
            </p:nvSpPr>
            <p:spPr>
              <a:xfrm>
                <a:off x="1509969" y="4168203"/>
                <a:ext cx="1397613" cy="369332"/>
              </a:xfrm>
              <a:prstGeom prst="rect">
                <a:avLst/>
              </a:prstGeom>
              <a:noFill/>
            </p:spPr>
            <p:txBody>
              <a:bodyPr wrap="square" rtlCol="0">
                <a:spAutoFit/>
              </a:bodyPr>
              <a:lstStyle/>
              <a:p>
                <a:r>
                  <a:rPr lang="en-US" dirty="0"/>
                  <a:t>752 Ohm</a:t>
                </a:r>
              </a:p>
            </p:txBody>
          </p:sp>
        </p:grpSp>
      </p:grpSp>
      <p:sp>
        <p:nvSpPr>
          <p:cNvPr id="83" name="TextBox 82">
            <a:extLst>
              <a:ext uri="{FF2B5EF4-FFF2-40B4-BE49-F238E27FC236}">
                <a16:creationId xmlns:a16="http://schemas.microsoft.com/office/drawing/2014/main" id="{634CE259-65C5-4A6F-853F-CD7E7D2318F3}"/>
              </a:ext>
            </a:extLst>
          </p:cNvPr>
          <p:cNvSpPr txBox="1"/>
          <p:nvPr/>
        </p:nvSpPr>
        <p:spPr>
          <a:xfrm>
            <a:off x="2153766" y="913029"/>
            <a:ext cx="8548254" cy="461665"/>
          </a:xfrm>
          <a:prstGeom prst="rect">
            <a:avLst/>
          </a:prstGeom>
          <a:noFill/>
        </p:spPr>
        <p:txBody>
          <a:bodyPr wrap="square" rtlCol="0">
            <a:spAutoFit/>
          </a:bodyPr>
          <a:lstStyle/>
          <a:p>
            <a:r>
              <a:rPr lang="en-US" sz="2400" dirty="0"/>
              <a:t>The system now looks like the following series configuration:</a:t>
            </a:r>
          </a:p>
        </p:txBody>
      </p:sp>
      <p:sp>
        <p:nvSpPr>
          <p:cNvPr id="84" name="TextBox 83">
            <a:extLst>
              <a:ext uri="{FF2B5EF4-FFF2-40B4-BE49-F238E27FC236}">
                <a16:creationId xmlns:a16="http://schemas.microsoft.com/office/drawing/2014/main" id="{D1821869-851E-47B0-9FDA-A3C0B0965FBE}"/>
              </a:ext>
            </a:extLst>
          </p:cNvPr>
          <p:cNvSpPr txBox="1"/>
          <p:nvPr/>
        </p:nvSpPr>
        <p:spPr>
          <a:xfrm>
            <a:off x="1011382" y="3810157"/>
            <a:ext cx="10342418" cy="1200329"/>
          </a:xfrm>
          <a:prstGeom prst="rect">
            <a:avLst/>
          </a:prstGeom>
          <a:noFill/>
        </p:spPr>
        <p:txBody>
          <a:bodyPr wrap="square" rtlCol="0">
            <a:spAutoFit/>
          </a:bodyPr>
          <a:lstStyle/>
          <a:p>
            <a:r>
              <a:rPr lang="en-US" sz="2400" dirty="0"/>
              <a:t>Finally, the total resistance for the series network can be calculated:</a:t>
            </a:r>
          </a:p>
          <a:p>
            <a:endParaRPr lang="en-US" sz="2400" dirty="0"/>
          </a:p>
          <a:p>
            <a:r>
              <a:rPr lang="en-US" sz="2400" dirty="0"/>
              <a:t>	</a:t>
            </a:r>
            <a:r>
              <a:rPr lang="en-US" sz="2400" dirty="0" err="1"/>
              <a:t>R</a:t>
            </a:r>
            <a:r>
              <a:rPr lang="en-US" sz="2400" baseline="-25000" dirty="0" err="1"/>
              <a:t>Total</a:t>
            </a:r>
            <a:r>
              <a:rPr lang="en-US" sz="2400" dirty="0"/>
              <a:t>   =   1,000  Ohms   +   3,000  Ohms   +   752  Ohms   =   </a:t>
            </a:r>
            <a:r>
              <a:rPr lang="en-US" sz="2400" b="1" dirty="0"/>
              <a:t>4,752  Ohms</a:t>
            </a:r>
          </a:p>
        </p:txBody>
      </p:sp>
    </p:spTree>
    <p:extLst>
      <p:ext uri="{BB962C8B-B14F-4D97-AF65-F5344CB8AC3E}">
        <p14:creationId xmlns:p14="http://schemas.microsoft.com/office/powerpoint/2010/main" val="414434702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4"/>
                                        </p:tgtEl>
                                        <p:attrNameLst>
                                          <p:attrName>style.visibility</p:attrName>
                                        </p:attrNameLst>
                                      </p:cBhvr>
                                      <p:to>
                                        <p:strVal val="visible"/>
                                      </p:to>
                                    </p:set>
                                    <p:animEffect transition="in" filter="fade">
                                      <p:cBhvr>
                                        <p:cTn id="7" dur="500"/>
                                        <p:tgtEl>
                                          <p:spTgt spid="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1045</TotalTime>
  <Words>297</Words>
  <Application>Microsoft Office PowerPoint</Application>
  <PresentationFormat>Widescreen</PresentationFormat>
  <Paragraphs>82</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Philip Eberspeaker</dc:creator>
  <cp:lastModifiedBy>Philip Eberspeaker</cp:lastModifiedBy>
  <cp:revision>31</cp:revision>
  <dcterms:created xsi:type="dcterms:W3CDTF">2018-04-08T04:10:56Z</dcterms:created>
  <dcterms:modified xsi:type="dcterms:W3CDTF">2018-07-15T23:49:22Z</dcterms:modified>
</cp:coreProperties>
</file>